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9"/>
  </p:notesMasterIdLst>
  <p:sldIdLst>
    <p:sldId id="258" r:id="rId2"/>
    <p:sldId id="259" r:id="rId3"/>
    <p:sldId id="260" r:id="rId4"/>
    <p:sldId id="270" r:id="rId5"/>
    <p:sldId id="288" r:id="rId6"/>
    <p:sldId id="305" r:id="rId7"/>
    <p:sldId id="306" r:id="rId8"/>
    <p:sldId id="307" r:id="rId9"/>
    <p:sldId id="308" r:id="rId10"/>
    <p:sldId id="289" r:id="rId11"/>
    <p:sldId id="315" r:id="rId12"/>
    <p:sldId id="309" r:id="rId13"/>
    <p:sldId id="316" r:id="rId14"/>
    <p:sldId id="317" r:id="rId15"/>
    <p:sldId id="318" r:id="rId16"/>
    <p:sldId id="261" r:id="rId17"/>
    <p:sldId id="319" r:id="rId18"/>
    <p:sldId id="320" r:id="rId19"/>
    <p:sldId id="321" r:id="rId20"/>
    <p:sldId id="322" r:id="rId21"/>
    <p:sldId id="323" r:id="rId22"/>
    <p:sldId id="290" r:id="rId23"/>
    <p:sldId id="324" r:id="rId24"/>
    <p:sldId id="310" r:id="rId25"/>
    <p:sldId id="269" r:id="rId26"/>
    <p:sldId id="291" r:id="rId27"/>
    <p:sldId id="311" r:id="rId28"/>
    <p:sldId id="325" r:id="rId29"/>
    <p:sldId id="326" r:id="rId30"/>
    <p:sldId id="327" r:id="rId31"/>
    <p:sldId id="328" r:id="rId32"/>
    <p:sldId id="329" r:id="rId33"/>
    <p:sldId id="331" r:id="rId34"/>
    <p:sldId id="330" r:id="rId35"/>
    <p:sldId id="332" r:id="rId36"/>
    <p:sldId id="333" r:id="rId37"/>
    <p:sldId id="334" r:id="rId38"/>
    <p:sldId id="335" r:id="rId39"/>
    <p:sldId id="336" r:id="rId40"/>
    <p:sldId id="337" r:id="rId41"/>
    <p:sldId id="338" r:id="rId42"/>
    <p:sldId id="339" r:id="rId43"/>
    <p:sldId id="264" r:id="rId44"/>
    <p:sldId id="313" r:id="rId45"/>
    <p:sldId id="286" r:id="rId46"/>
    <p:sldId id="304" r:id="rId47"/>
    <p:sldId id="340" r:id="rId48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50"/>
      <p:bold r:id="rId51"/>
      <p:italic r:id="rId52"/>
      <p:boldItalic r:id="rId53"/>
    </p:embeddedFont>
  </p:embeddedFontLst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96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7" d="100"/>
          <a:sy n="67" d="100"/>
        </p:scale>
        <p:origin x="1392" y="60"/>
      </p:cViewPr>
      <p:guideLst>
        <p:guide orient="horz" pos="2296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font" Target="fonts/font1.fntdata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4.fntdata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font" Target="fonts/font2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3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3A25ED-EB5F-4CCF-AD54-C98C317D98C3}" type="datetimeFigureOut">
              <a:rPr lang="pt-BR" smtClean="0"/>
              <a:pPr/>
              <a:t>18/06/2014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CCBB57-AF33-401A-B4F5-0A4847967C7E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773486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rvore Criativa\Desktop\Tributo ao Futuro\Crescer em Rede Final\BG v2.jpg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-19050" y="-1"/>
            <a:ext cx="9163050" cy="6858001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igarro.med.br/cap29.htm" TargetMode="External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hyperlink" Target="http://www.verdenovo.org/site/?p=2401" TargetMode="External"/><Relationship Id="rId4" Type="http://schemas.openxmlformats.org/officeDocument/2006/relationships/hyperlink" Target="http://www.mexidodeideias.com.br/index.php/infograficos/infografico-do-cafe-2-da-fazenda-a-sua-xicara/" TargetMode="Externa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://piktochart.com/" TargetMode="Externa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youtube.com/watch?%20feature=player_embedded&amp;v=QZmUDQh3m6Y" TargetMode="Externa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://piktochart.com/" TargetMode="Externa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hyperlink" Target="http://wiki.colivre.net/Aurium/Vegetarianismo" TargetMode="External"/><Relationship Id="rId4" Type="http://schemas.openxmlformats.org/officeDocument/2006/relationships/hyperlink" Target="http://www.pf.hienadepressiva.com.br/2012/08/o-que-acontece-em-1-minuto.html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ugusto\Desktop\Augusto\Tributo ao Futuro\Crescer em rede\ENCONTROS\Anexos\BG-CAPA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Retângulo 5"/>
          <p:cNvSpPr/>
          <p:nvPr/>
        </p:nvSpPr>
        <p:spPr>
          <a:xfrm>
            <a:off x="0" y="3786190"/>
            <a:ext cx="9144000" cy="3071810"/>
          </a:xfrm>
          <a:prstGeom prst="rect">
            <a:avLst/>
          </a:prstGeom>
          <a:solidFill>
            <a:schemeClr val="tx2">
              <a:lumMod val="5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CaixaDeTexto 6"/>
          <p:cNvSpPr txBox="1"/>
          <p:nvPr/>
        </p:nvSpPr>
        <p:spPr>
          <a:xfrm>
            <a:off x="1500166" y="3875134"/>
            <a:ext cx="72152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3000" b="1" dirty="0" smtClean="0">
                <a:solidFill>
                  <a:schemeClr val="bg1"/>
                </a:solidFill>
              </a:rPr>
              <a:t>Crescer em </a:t>
            </a:r>
            <a:r>
              <a:rPr lang="pt-BR" sz="3000" b="1" smtClean="0">
                <a:solidFill>
                  <a:schemeClr val="bg1"/>
                </a:solidFill>
              </a:rPr>
              <a:t>Rede – </a:t>
            </a:r>
            <a:r>
              <a:rPr lang="pt-BR" sz="3000" b="1" dirty="0" smtClean="0">
                <a:solidFill>
                  <a:schemeClr val="bg1"/>
                </a:solidFill>
              </a:rPr>
              <a:t>Encontro 05</a:t>
            </a:r>
          </a:p>
        </p:txBody>
      </p:sp>
      <p:sp>
        <p:nvSpPr>
          <p:cNvPr id="10" name="Retângulo 9"/>
          <p:cNvSpPr/>
          <p:nvPr/>
        </p:nvSpPr>
        <p:spPr>
          <a:xfrm>
            <a:off x="0" y="4500570"/>
            <a:ext cx="9144000" cy="1000132"/>
          </a:xfrm>
          <a:prstGeom prst="rect">
            <a:avLst/>
          </a:prstGeom>
          <a:solidFill>
            <a:schemeClr val="tx2">
              <a:lumMod val="5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5734425"/>
            <a:ext cx="8715436" cy="9092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CaixaDeTexto 7"/>
          <p:cNvSpPr txBox="1"/>
          <p:nvPr/>
        </p:nvSpPr>
        <p:spPr>
          <a:xfrm>
            <a:off x="428596" y="4643446"/>
            <a:ext cx="82868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err="1" smtClean="0">
                <a:solidFill>
                  <a:schemeClr val="bg1"/>
                </a:solidFill>
              </a:rPr>
              <a:t>Transformando</a:t>
            </a:r>
            <a:r>
              <a:rPr lang="en-US" sz="2000" b="1" dirty="0" smtClean="0">
                <a:solidFill>
                  <a:schemeClr val="bg1"/>
                </a:solidFill>
              </a:rPr>
              <a:t> </a:t>
            </a:r>
            <a:r>
              <a:rPr lang="en-US" sz="2000" b="1" dirty="0" err="1" smtClean="0">
                <a:solidFill>
                  <a:schemeClr val="bg1"/>
                </a:solidFill>
              </a:rPr>
              <a:t>informações</a:t>
            </a:r>
            <a:r>
              <a:rPr lang="en-US" sz="2000" b="1" dirty="0" smtClean="0">
                <a:solidFill>
                  <a:schemeClr val="bg1"/>
                </a:solidFill>
              </a:rPr>
              <a:t> </a:t>
            </a:r>
            <a:r>
              <a:rPr lang="en-US" sz="2000" b="1" dirty="0" err="1" smtClean="0">
                <a:solidFill>
                  <a:schemeClr val="bg1"/>
                </a:solidFill>
              </a:rPr>
              <a:t>em</a:t>
            </a:r>
            <a:r>
              <a:rPr lang="en-US" sz="2000" b="1" dirty="0" smtClean="0">
                <a:solidFill>
                  <a:schemeClr val="bg1"/>
                </a:solidFill>
              </a:rPr>
              <a:t> </a:t>
            </a:r>
            <a:r>
              <a:rPr lang="en-US" sz="2000" b="1" dirty="0" err="1" smtClean="0">
                <a:solidFill>
                  <a:schemeClr val="bg1"/>
                </a:solidFill>
              </a:rPr>
              <a:t>linguagem</a:t>
            </a:r>
            <a:r>
              <a:rPr lang="en-US" sz="2000" b="1" dirty="0" smtClean="0">
                <a:solidFill>
                  <a:schemeClr val="bg1"/>
                </a:solidFill>
              </a:rPr>
              <a:t> visual: </a:t>
            </a:r>
          </a:p>
          <a:p>
            <a:pPr algn="r"/>
            <a:r>
              <a:rPr lang="en-US" sz="2000" b="1" dirty="0" smtClean="0">
                <a:solidFill>
                  <a:schemeClr val="bg1"/>
                </a:solidFill>
              </a:rPr>
              <a:t>O </a:t>
            </a:r>
            <a:r>
              <a:rPr lang="en-US" sz="2000" b="1" dirty="0" err="1" smtClean="0">
                <a:solidFill>
                  <a:schemeClr val="bg1"/>
                </a:solidFill>
              </a:rPr>
              <a:t>uso</a:t>
            </a:r>
            <a:r>
              <a:rPr lang="en-US" sz="2000" b="1" dirty="0" smtClean="0">
                <a:solidFill>
                  <a:schemeClr val="bg1"/>
                </a:solidFill>
              </a:rPr>
              <a:t> de </a:t>
            </a:r>
            <a:r>
              <a:rPr lang="en-US" sz="2000" b="1" dirty="0" err="1" smtClean="0">
                <a:solidFill>
                  <a:schemeClr val="bg1"/>
                </a:solidFill>
              </a:rPr>
              <a:t>Infográficos</a:t>
            </a:r>
            <a:r>
              <a:rPr lang="en-US" sz="2000" b="1" dirty="0" smtClean="0">
                <a:solidFill>
                  <a:schemeClr val="bg1"/>
                </a:solidFill>
              </a:rPr>
              <a:t>.</a:t>
            </a:r>
            <a:br>
              <a:rPr lang="en-US" sz="2000" b="1" dirty="0" smtClean="0">
                <a:solidFill>
                  <a:schemeClr val="bg1"/>
                </a:solidFill>
              </a:rPr>
            </a:br>
            <a:endParaRPr lang="en-US" sz="2000" b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428596" y="538443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1"/>
                </a:solidFill>
              </a:rPr>
              <a:t>Apresentação conceitual e técnica</a:t>
            </a:r>
          </a:p>
        </p:txBody>
      </p:sp>
      <p:pic>
        <p:nvPicPr>
          <p:cNvPr id="8" name="Placeholder 3" descr="Espaço Reservado para Conteúdo 3"/>
          <p:cNvPicPr>
            <a:picLocks noGrp="1" noChangeAspect="1"/>
          </p:cNvPicPr>
          <p:nvPr/>
        </p:nvPicPr>
        <p:blipFill>
          <a:blip r:embed="rId2">
            <a:lum/>
          </a:blip>
          <a:stretch>
            <a:fillRect/>
          </a:stretch>
        </p:blipFill>
        <p:spPr>
          <a:xfrm>
            <a:off x="2786050" y="1719268"/>
            <a:ext cx="3771900" cy="2924178"/>
          </a:xfrm>
          <a:prstGeom prst="rect">
            <a:avLst/>
          </a:prstGeom>
        </p:spPr>
      </p:pic>
      <p:sp>
        <p:nvSpPr>
          <p:cNvPr id="12" name="Rectangle Custom 4"/>
          <p:cNvSpPr/>
          <p:nvPr/>
        </p:nvSpPr>
        <p:spPr>
          <a:xfrm>
            <a:off x="2879963" y="4929198"/>
            <a:ext cx="3620863" cy="353943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none" lIns="91440" tIns="45720" rIns="91440" bIns="45720" anchor="t" anchorCtr="0">
            <a:spAutoFit/>
          </a:bodyPr>
          <a:lstStyle/>
          <a:p>
            <a:pPr marL="0" indent="0" algn="l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700" dirty="0" smtClean="0">
                <a:solidFill>
                  <a:schemeClr val="tx2">
                    <a:lumMod val="75000"/>
                  </a:schemeClr>
                </a:solidFill>
                <a:hlinkClick r:id="rId3"/>
              </a:rPr>
              <a:t>http://www.cigarro.med.br/cap29.htm</a:t>
            </a:r>
            <a:endParaRPr lang="en-US" sz="17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428596" y="538443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1"/>
                </a:solidFill>
              </a:rPr>
              <a:t>Apresentação conceitual e técnica</a:t>
            </a:r>
          </a:p>
        </p:txBody>
      </p:sp>
      <p:pic>
        <p:nvPicPr>
          <p:cNvPr id="6" name="Placeholder 3" descr="Imagem 4"/>
          <p:cNvPicPr>
            <a:picLocks noGrp="1" noChangeAspect="1"/>
          </p:cNvPicPr>
          <p:nvPr/>
        </p:nvPicPr>
        <p:blipFill>
          <a:blip r:embed="rId2">
            <a:lum/>
          </a:blip>
          <a:srcRect l="11783" t="31362" r="44662" b="13786"/>
          <a:stretch>
            <a:fillRect/>
          </a:stretch>
        </p:blipFill>
        <p:spPr>
          <a:xfrm>
            <a:off x="616119" y="2071678"/>
            <a:ext cx="3384377" cy="2801731"/>
          </a:xfrm>
          <a:prstGeom prst="rect">
            <a:avLst/>
          </a:prstGeom>
          <a:ln>
            <a:noFill/>
          </a:ln>
        </p:spPr>
      </p:pic>
      <p:pic>
        <p:nvPicPr>
          <p:cNvPr id="7" name="Placeholder 3" descr="Imagem 5"/>
          <p:cNvPicPr>
            <a:picLocks noGrp="1" noChangeAspect="1"/>
          </p:cNvPicPr>
          <p:nvPr/>
        </p:nvPicPr>
        <p:blipFill>
          <a:blip r:embed="rId3">
            <a:lum/>
          </a:blip>
          <a:stretch>
            <a:fillRect/>
          </a:stretch>
        </p:blipFill>
        <p:spPr>
          <a:xfrm>
            <a:off x="5072066" y="2143116"/>
            <a:ext cx="3681466" cy="2880323"/>
          </a:xfrm>
          <a:prstGeom prst="rect">
            <a:avLst/>
          </a:prstGeom>
          <a:ln>
            <a:noFill/>
          </a:ln>
        </p:spPr>
      </p:pic>
      <p:sp>
        <p:nvSpPr>
          <p:cNvPr id="10" name="Rectangle Custom 5"/>
          <p:cNvSpPr/>
          <p:nvPr/>
        </p:nvSpPr>
        <p:spPr>
          <a:xfrm>
            <a:off x="71406" y="5000636"/>
            <a:ext cx="4572000" cy="553998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500" dirty="0" smtClean="0">
                <a:solidFill>
                  <a:schemeClr val="tx2">
                    <a:lumMod val="75000"/>
                  </a:schemeClr>
                </a:solidFill>
                <a:hlinkClick r:id="rId4"/>
              </a:rPr>
              <a:t>http://www.mexidodeideias.com.br/index.php/infograficos/infografico-do-cafe-2-da-fazenda-a-sua-xicara/</a:t>
            </a:r>
            <a:endParaRPr lang="en-US" sz="15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" name="Rectangle Custom 6"/>
          <p:cNvSpPr/>
          <p:nvPr/>
        </p:nvSpPr>
        <p:spPr>
          <a:xfrm>
            <a:off x="5214942" y="5214950"/>
            <a:ext cx="3393237" cy="538609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none" lIns="91440" tIns="45720" rIns="91440" bIns="45720" anchor="t" anchorCtr="0">
            <a:spAutoFit/>
          </a:bodyPr>
          <a:lstStyle/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500" dirty="0" smtClean="0">
                <a:solidFill>
                  <a:schemeClr val="tx2">
                    <a:lumMod val="75000"/>
                  </a:schemeClr>
                </a:solidFill>
                <a:hlinkClick r:id="rId5"/>
              </a:rPr>
              <a:t>http://www.verdenovo.org/site/?p=2401</a:t>
            </a:r>
            <a:endParaRPr lang="en-US" sz="1500" dirty="0" smtClean="0">
              <a:solidFill>
                <a:schemeClr val="tx2">
                  <a:lumMod val="75000"/>
                </a:schemeClr>
              </a:solidFill>
              <a:hlinkClick r:id="rId4"/>
            </a:endParaRP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1400" b="0" i="0" kern="1200" baseline="0" dirty="0" smtClean="0">
              <a:solidFill>
                <a:srgbClr val="000000"/>
              </a:solidFill>
              <a:uFill>
                <a:solidFill>
                  <a:srgbClr val="000000"/>
                </a:solidFill>
              </a:uFill>
              <a:latin typeface="Calibri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428596" y="538443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1"/>
                </a:solidFill>
              </a:rPr>
              <a:t>Apresentação conceitual e técnica</a:t>
            </a:r>
          </a:p>
        </p:txBody>
      </p:sp>
      <p:sp>
        <p:nvSpPr>
          <p:cNvPr id="5" name="Retângulo 4"/>
          <p:cNvSpPr/>
          <p:nvPr/>
        </p:nvSpPr>
        <p:spPr>
          <a:xfrm>
            <a:off x="0" y="1357298"/>
            <a:ext cx="500034" cy="285752"/>
          </a:xfrm>
          <a:prstGeom prst="rect">
            <a:avLst/>
          </a:prstGeom>
          <a:solidFill>
            <a:schemeClr val="tx2">
              <a:lumMod val="5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Retângulo 5"/>
          <p:cNvSpPr/>
          <p:nvPr/>
        </p:nvSpPr>
        <p:spPr>
          <a:xfrm>
            <a:off x="428596" y="1208196"/>
            <a:ext cx="821537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pt-BR" sz="2000" b="1" dirty="0" smtClean="0">
                <a:solidFill>
                  <a:srgbClr val="1F497D">
                    <a:lumMod val="75000"/>
                  </a:srgbClr>
                </a:solidFill>
              </a:rPr>
              <a:t>Elementos para construção de Infográficos</a:t>
            </a:r>
            <a:endParaRPr lang="pt-BR" sz="2000" b="1" dirty="0">
              <a:solidFill>
                <a:srgbClr val="1F497D">
                  <a:lumMod val="75000"/>
                </a:srgbClr>
              </a:solidFill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467542" y="2000240"/>
            <a:ext cx="8229600" cy="3786214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/>
          <a:lstStyle/>
          <a:p>
            <a:pPr marL="0" marR="0" lvl="0" indent="0" algn="just" defTabSz="914400" rtl="0" eaLnBrk="1" fontAlgn="auto" latinLnBrk="0" hangingPunct="1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</a:rPr>
              <a:t>Para construir infográficos precisamos </a:t>
            </a:r>
            <a:r>
              <a:rPr lang="pt-BR" sz="2000" b="1" dirty="0" smtClean="0">
                <a:solidFill>
                  <a:schemeClr val="tx2">
                    <a:lumMod val="75000"/>
                  </a:schemeClr>
                </a:solidFill>
              </a:rPr>
              <a:t>ficar atentos à semântica dos elementos</a:t>
            </a:r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</a:rPr>
              <a:t>, ou seja, ao </a:t>
            </a:r>
            <a:r>
              <a:rPr lang="pt-BR" sz="2000" b="1" dirty="0" smtClean="0">
                <a:solidFill>
                  <a:schemeClr val="tx2">
                    <a:lumMod val="75000"/>
                  </a:schemeClr>
                </a:solidFill>
              </a:rPr>
              <a:t>significado das palavras, das imagens </a:t>
            </a:r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</a:rPr>
              <a:t>e </a:t>
            </a:r>
            <a:r>
              <a:rPr lang="pt-BR" sz="2000" b="1" dirty="0" smtClean="0">
                <a:solidFill>
                  <a:schemeClr val="tx2">
                    <a:lumMod val="75000"/>
                  </a:schemeClr>
                </a:solidFill>
              </a:rPr>
              <a:t>formas</a:t>
            </a:r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</a:rPr>
              <a:t> que vamos utilizar em nossa produção.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/>
            </a:pPr>
            <a:endParaRPr lang="pt-BR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0" marR="0" lvl="0" indent="0" algn="just" defTabSz="914400" rtl="0" eaLnBrk="1" fontAlgn="auto" latinLnBrk="0" hangingPunct="1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pt-BR" sz="2000" dirty="0" err="1" smtClean="0">
                <a:solidFill>
                  <a:schemeClr val="tx2">
                    <a:lumMod val="75000"/>
                  </a:schemeClr>
                </a:solidFill>
              </a:rPr>
              <a:t>Horn</a:t>
            </a:r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</a:rPr>
              <a:t> (1998) dá exemplos de como podemos usar algumas imagens para passar informações em </a:t>
            </a:r>
            <a:r>
              <a:rPr lang="pt-BR" sz="2000" b="1" dirty="0" smtClean="0">
                <a:solidFill>
                  <a:schemeClr val="tx2">
                    <a:lumMod val="75000"/>
                  </a:schemeClr>
                </a:solidFill>
              </a:rPr>
              <a:t>infográficos</a:t>
            </a:r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</a:rPr>
              <a:t>. Veja a seguir:</a:t>
            </a:r>
          </a:p>
          <a:p>
            <a:pPr marL="0" marR="0" lvl="0" indent="0" algn="just" defTabSz="914400" rtl="0" eaLnBrk="1" fontAlgn="auto" latinLnBrk="0" hangingPunct="1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pt-BR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1143000" marR="0" lvl="2" indent="-228600" algn="just" defTabSz="914400" rtl="0" eaLnBrk="1" fontAlgn="auto" latinLnBrk="0" hangingPunct="1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Tx/>
              <a:buSzPct val="100000"/>
              <a:buFont typeface="Arial" pitchFamily="34" charset="0"/>
              <a:buChar char="•"/>
              <a:tabLst/>
              <a:defRPr/>
            </a:pPr>
            <a:r>
              <a:rPr lang="pt-BR" sz="2000" b="1" dirty="0" smtClean="0">
                <a:solidFill>
                  <a:schemeClr val="tx2">
                    <a:lumMod val="75000"/>
                  </a:schemeClr>
                </a:solidFill>
              </a:rPr>
              <a:t>Mostrar “quem”</a:t>
            </a:r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</a:rPr>
              <a:t>: Indicar pessoas envolvidas e as informações que forem relevantes sobre elas, tais como emoções, atitudes, identidade </a:t>
            </a:r>
            <a:r>
              <a:rPr lang="pt-BR" sz="2000" dirty="0" err="1" smtClean="0">
                <a:solidFill>
                  <a:schemeClr val="tx2">
                    <a:lumMod val="75000"/>
                  </a:schemeClr>
                </a:solidFill>
              </a:rPr>
              <a:t>etc</a:t>
            </a:r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</a:rPr>
              <a:t>, por meio da representação física da personalidade em questão, representação de algo de interesse desta pessoa e a representação de sua profissão. Então, se estamos falando da falta de médicos em hospitais podemos colocar pequenas figuras que representem médicos.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428596" y="538443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1"/>
                </a:solidFill>
              </a:rPr>
              <a:t>Apresentação conceitual e técnica</a:t>
            </a: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467542" y="1500174"/>
            <a:ext cx="8229600" cy="3786214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/>
          <a:lstStyle/>
          <a:p>
            <a:pPr marL="1143000" lvl="2" indent="-228600" algn="just">
              <a:lnSpc>
                <a:spcPct val="80000"/>
              </a:lnSpc>
              <a:spcBef>
                <a:spcPts val="400"/>
              </a:spcBef>
              <a:buSzPct val="100000"/>
              <a:buFont typeface="Arial" pitchFamily="34" charset="0"/>
              <a:buChar char="•"/>
            </a:pP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Mostrar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 “o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que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”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: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Indicar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objeto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ou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local 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descrever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a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aparência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objetos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físicos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.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Por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exemplo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um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infográfico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quero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representar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impacto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seca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na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agricultura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laranja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por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exemplo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posso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utilizar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desenhos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laranjas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para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representar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quantidades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no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gráfico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  <a:p>
            <a:pPr marL="1143000" lvl="2" indent="-228600" algn="just">
              <a:lnSpc>
                <a:spcPct val="80000"/>
              </a:lnSpc>
              <a:spcBef>
                <a:spcPts val="400"/>
              </a:spcBef>
              <a:buSzPct val="100000"/>
              <a:buFont typeface="Arial" pitchFamily="34" charset="0"/>
              <a:buChar char="•"/>
            </a:pPr>
            <a:endParaRPr lang="en-US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1143000" lvl="2" indent="-228600" algn="just">
              <a:lnSpc>
                <a:spcPct val="80000"/>
              </a:lnSpc>
              <a:spcBef>
                <a:spcPts val="400"/>
              </a:spcBef>
              <a:buSzPct val="100000"/>
              <a:buFont typeface="Arial" pitchFamily="34" charset="0"/>
              <a:buChar char="•"/>
            </a:pP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Mostrar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 “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onde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”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: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Dizer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a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localização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espacial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das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pessoas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ou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objetos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.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Sugere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-se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indicar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diretamente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a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localização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através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um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mapa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por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exemplo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;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ou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através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posição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relativa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entre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dois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objetos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ou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pela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localização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dentro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um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sistema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. Um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exemplo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é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quando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queremos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demonstrar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a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taxa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crescimento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população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Brasil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diferentes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regiões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determinado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ano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.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Posso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fazer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mapa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Brasil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alocar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desenhos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indivíduos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diferentes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regiões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junto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com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porcentagens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representem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este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contexto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  <a:p>
            <a:pPr marL="1143000" lvl="2" indent="-228600" algn="just">
              <a:lnSpc>
                <a:spcPct val="80000"/>
              </a:lnSpc>
              <a:spcBef>
                <a:spcPts val="400"/>
              </a:spcBef>
              <a:buSzPct val="100000"/>
              <a:buFont typeface="Arial" pitchFamily="34" charset="0"/>
              <a:buChar char="•"/>
            </a:pPr>
            <a:endParaRPr lang="en-US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1143000" lvl="2" indent="-228600" algn="just">
              <a:lnSpc>
                <a:spcPct val="80000"/>
              </a:lnSpc>
              <a:spcBef>
                <a:spcPts val="400"/>
              </a:spcBef>
              <a:buSzPct val="100000"/>
              <a:buFont typeface="Arial" pitchFamily="34" charset="0"/>
              <a:buChar char="•"/>
            </a:pPr>
            <a:endParaRPr lang="en-US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1143000" marR="0" lvl="2" indent="-228600" algn="just" defTabSz="914400" rtl="0" eaLnBrk="1" fontAlgn="auto" latinLnBrk="0" hangingPunct="1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Tx/>
              <a:buSzPct val="100000"/>
              <a:buFont typeface="Arial" pitchFamily="34" charset="0"/>
              <a:buChar char="•"/>
              <a:tabLst/>
              <a:defRPr/>
            </a:pPr>
            <a:endParaRPr lang="pt-BR" sz="20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428596" y="538443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1"/>
                </a:solidFill>
              </a:rPr>
              <a:t>Apresentação conceitual e técnica</a:t>
            </a: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467542" y="1500174"/>
            <a:ext cx="8229600" cy="3786214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/>
          <a:lstStyle/>
          <a:p>
            <a:pPr marL="1143000" lvl="2" indent="-228600" algn="just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Tx/>
              <a:buSzPct val="100000"/>
              <a:buFont typeface="Arial" pitchFamily="34" charset="0"/>
              <a:buChar char="•"/>
              <a:tabLst/>
            </a:pPr>
            <a:r>
              <a:rPr lang="pt-BR" sz="2000" b="1" dirty="0" smtClean="0">
                <a:solidFill>
                  <a:schemeClr val="tx2">
                    <a:lumMod val="75000"/>
                  </a:schemeClr>
                </a:solidFill>
              </a:rPr>
              <a:t>Mostrar “quando”</a:t>
            </a:r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</a:rPr>
              <a:t>: Indicar tempo. Pode ser um horário, época ou a duração de um evento. É possível representar esta função através de objetos conhecidos por determinado grupo, como o relógio; por meio da representação das estações; ou pela contextualização em uma linha do tempo, composta aqui por texto e forma.</a:t>
            </a:r>
          </a:p>
          <a:p>
            <a:pPr marL="1143000" lvl="2" indent="-228600" algn="just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Tx/>
              <a:buSzPct val="100000"/>
              <a:buFont typeface="Arial" pitchFamily="34" charset="0"/>
              <a:buChar char="•"/>
              <a:tabLst/>
            </a:pPr>
            <a:endParaRPr lang="pt-BR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1143000" lvl="2" indent="-228600" algn="just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Tx/>
              <a:buSzPct val="100000"/>
              <a:buFont typeface="Arial" pitchFamily="34" charset="0"/>
              <a:buChar char="•"/>
              <a:tabLst/>
            </a:pPr>
            <a:r>
              <a:rPr lang="pt-BR" sz="2000" b="1" dirty="0" smtClean="0">
                <a:solidFill>
                  <a:schemeClr val="tx2">
                    <a:lumMod val="75000"/>
                  </a:schemeClr>
                </a:solidFill>
              </a:rPr>
              <a:t>Mostrar “movimento”</a:t>
            </a:r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</a:rPr>
              <a:t>: Revelar mudança da localização física, que é percebida como um movimento. Sugerem-se três formas de representação, por meio da demarcação da trajetória (com o uso de formas), da posição física do personagem ou de formas indicativas, como setas.</a:t>
            </a:r>
          </a:p>
          <a:p>
            <a:pPr marL="1143000" lvl="2" indent="-228600" algn="just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Tx/>
              <a:buSzPct val="100000"/>
              <a:buFont typeface="Arial" pitchFamily="34" charset="0"/>
              <a:buChar char="•"/>
              <a:tabLst/>
            </a:pPr>
            <a:endParaRPr lang="pt-BR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1143000" lvl="2" indent="-228600" algn="just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Tx/>
              <a:buSzPct val="100000"/>
              <a:buFont typeface="Arial" pitchFamily="34" charset="0"/>
              <a:buChar char="•"/>
              <a:tabLst/>
            </a:pPr>
            <a:r>
              <a:rPr lang="pt-BR" sz="2000" b="1" dirty="0" smtClean="0">
                <a:solidFill>
                  <a:schemeClr val="tx2">
                    <a:lumMod val="75000"/>
                  </a:schemeClr>
                </a:solidFill>
              </a:rPr>
              <a:t>Mostrar “comparações”</a:t>
            </a:r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</a:rPr>
              <a:t>: Dizer semelhanças e diferenças entre as coisas. O uso de infográficos comparativos pode mostrar um ou mais parâmetros de comparação. Comparações através de tamanhos também são indicadas.</a:t>
            </a:r>
          </a:p>
          <a:p>
            <a:pPr marL="1143000" lvl="2" indent="-228600" algn="just">
              <a:lnSpc>
                <a:spcPct val="80000"/>
              </a:lnSpc>
              <a:spcBef>
                <a:spcPts val="400"/>
              </a:spcBef>
              <a:buSzPct val="100000"/>
              <a:buFont typeface="Arial" pitchFamily="34" charset="0"/>
              <a:buChar char="•"/>
            </a:pPr>
            <a:endParaRPr lang="en-US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1143000" lvl="2" indent="-228600" algn="just">
              <a:lnSpc>
                <a:spcPct val="80000"/>
              </a:lnSpc>
              <a:spcBef>
                <a:spcPts val="400"/>
              </a:spcBef>
              <a:buSzPct val="100000"/>
              <a:buFont typeface="Arial" pitchFamily="34" charset="0"/>
              <a:buChar char="•"/>
            </a:pPr>
            <a:endParaRPr lang="en-US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1143000" marR="0" lvl="2" indent="-228600" algn="just" defTabSz="914400" rtl="0" eaLnBrk="1" fontAlgn="auto" latinLnBrk="0" hangingPunct="1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Tx/>
              <a:buSzPct val="100000"/>
              <a:buFont typeface="Arial" pitchFamily="34" charset="0"/>
              <a:buChar char="•"/>
              <a:tabLst/>
              <a:defRPr/>
            </a:pPr>
            <a:endParaRPr lang="pt-BR" sz="20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428596" y="538443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1"/>
                </a:solidFill>
              </a:rPr>
              <a:t>Apresentação conceitual e técnica</a:t>
            </a: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428596" y="1285860"/>
            <a:ext cx="8229600" cy="2714644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/>
          <a:lstStyle/>
          <a:p>
            <a:pPr marL="228600" indent="-228600" algn="just">
              <a:spcBef>
                <a:spcPts val="400"/>
              </a:spcBef>
              <a:buSzPct val="100000"/>
              <a:buFont typeface="Arial" pitchFamily="34" charset="0"/>
              <a:buChar char="•"/>
            </a:pPr>
            <a:r>
              <a:rPr lang="pt-BR" sz="2000" b="1" dirty="0" smtClean="0">
                <a:solidFill>
                  <a:schemeClr val="tx2">
                    <a:lumMod val="75000"/>
                  </a:schemeClr>
                </a:solidFill>
              </a:rPr>
              <a:t>Mostrar “comparações quantitativas”</a:t>
            </a:r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</a:rPr>
              <a:t>: Comparar visualmente dados, proporções, etc. por meio de gráficos, como os de barra, e comparação por meio dos tamanhos de círculos.  </a:t>
            </a:r>
          </a:p>
          <a:p>
            <a:pPr marL="1143000" lvl="2" indent="-228600" algn="just">
              <a:spcBef>
                <a:spcPts val="400"/>
              </a:spcBef>
              <a:spcAft>
                <a:spcPts val="0"/>
              </a:spcAft>
              <a:buClrTx/>
              <a:buSzPct val="100000"/>
              <a:buFont typeface="Wingdings"/>
              <a:buChar char="v"/>
              <a:tabLst/>
            </a:pPr>
            <a:endParaRPr lang="pt-BR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just">
              <a:spcBef>
                <a:spcPts val="400"/>
              </a:spcBef>
            </a:pPr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</a:rPr>
              <a:t>Vale lembrar que essas funções podem ser usadas, uma de cada vez, ou simultâneas tendo como ponto de partida o contexto produtivo das imagens e a definição sobre o que é importante “mostrar” para que a informação desejada seja transmitida.</a:t>
            </a:r>
          </a:p>
        </p:txBody>
      </p:sp>
      <p:pic>
        <p:nvPicPr>
          <p:cNvPr id="5" name="Placeholder 3" descr="Imagem 3"/>
          <p:cNvPicPr>
            <a:picLocks noGrp="1" noChangeAspect="1"/>
          </p:cNvPicPr>
          <p:nvPr/>
        </p:nvPicPr>
        <p:blipFill>
          <a:blip r:embed="rId2">
            <a:lum/>
          </a:blip>
          <a:stretch>
            <a:fillRect/>
          </a:stretch>
        </p:blipFill>
        <p:spPr>
          <a:xfrm>
            <a:off x="3857620" y="3714752"/>
            <a:ext cx="4724879" cy="2571768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428596" y="538443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1"/>
                </a:solidFill>
              </a:rPr>
              <a:t>Apresentação conceitual e técnica</a:t>
            </a:r>
          </a:p>
        </p:txBody>
      </p:sp>
      <p:sp>
        <p:nvSpPr>
          <p:cNvPr id="5" name="Retângulo 4"/>
          <p:cNvSpPr/>
          <p:nvPr/>
        </p:nvSpPr>
        <p:spPr>
          <a:xfrm>
            <a:off x="0" y="1357298"/>
            <a:ext cx="500034" cy="285752"/>
          </a:xfrm>
          <a:prstGeom prst="rect">
            <a:avLst/>
          </a:prstGeom>
          <a:solidFill>
            <a:schemeClr val="tx2">
              <a:lumMod val="5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Retângulo 5"/>
          <p:cNvSpPr/>
          <p:nvPr/>
        </p:nvSpPr>
        <p:spPr>
          <a:xfrm>
            <a:off x="428596" y="1208196"/>
            <a:ext cx="821537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b="1" dirty="0" smtClean="0">
                <a:solidFill>
                  <a:srgbClr val="1F497D">
                    <a:lumMod val="75000"/>
                  </a:srgbClr>
                </a:solidFill>
              </a:rPr>
              <a:t>O </a:t>
            </a:r>
            <a:r>
              <a:rPr lang="en-US" sz="2000" b="1" dirty="0" err="1" smtClean="0">
                <a:solidFill>
                  <a:srgbClr val="1F497D">
                    <a:lumMod val="75000"/>
                  </a:srgbClr>
                </a:solidFill>
              </a:rPr>
              <a:t>passo</a:t>
            </a:r>
            <a:r>
              <a:rPr lang="en-US" sz="2000" b="1" dirty="0" smtClean="0">
                <a:solidFill>
                  <a:srgbClr val="1F497D">
                    <a:lumMod val="75000"/>
                  </a:srgbClr>
                </a:solidFill>
              </a:rPr>
              <a:t> a </a:t>
            </a:r>
            <a:r>
              <a:rPr lang="en-US" sz="2000" b="1" dirty="0" err="1" smtClean="0">
                <a:solidFill>
                  <a:srgbClr val="1F497D">
                    <a:lumMod val="75000"/>
                  </a:srgbClr>
                </a:solidFill>
              </a:rPr>
              <a:t>passo</a:t>
            </a:r>
            <a:r>
              <a:rPr lang="en-US" sz="2000" b="1" dirty="0" smtClean="0">
                <a:solidFill>
                  <a:srgbClr val="1F497D">
                    <a:lumMod val="75000"/>
                  </a:srgbClr>
                </a:solidFill>
              </a:rPr>
              <a:t> </a:t>
            </a:r>
            <a:r>
              <a:rPr lang="en-US" sz="2000" b="1" dirty="0" err="1" smtClean="0">
                <a:solidFill>
                  <a:srgbClr val="1F497D">
                    <a:lumMod val="75000"/>
                  </a:srgbClr>
                </a:solidFill>
              </a:rPr>
              <a:t>para</a:t>
            </a:r>
            <a:r>
              <a:rPr lang="en-US" sz="2000" b="1" dirty="0" smtClean="0">
                <a:solidFill>
                  <a:srgbClr val="1F497D">
                    <a:lumMod val="75000"/>
                  </a:srgbClr>
                </a:solidFill>
              </a:rPr>
              <a:t> se </a:t>
            </a:r>
            <a:r>
              <a:rPr lang="en-US" sz="2000" b="1" dirty="0" err="1" smtClean="0">
                <a:solidFill>
                  <a:srgbClr val="1F497D">
                    <a:lumMod val="75000"/>
                  </a:srgbClr>
                </a:solidFill>
              </a:rPr>
              <a:t>construir</a:t>
            </a:r>
            <a:r>
              <a:rPr lang="en-US" sz="2000" b="1" dirty="0" smtClean="0">
                <a:solidFill>
                  <a:srgbClr val="1F497D">
                    <a:lumMod val="75000"/>
                  </a:srgbClr>
                </a:solidFill>
              </a:rPr>
              <a:t> um </a:t>
            </a:r>
            <a:r>
              <a:rPr lang="en-US" sz="2000" b="1" dirty="0" err="1" smtClean="0">
                <a:solidFill>
                  <a:srgbClr val="1F497D">
                    <a:lumMod val="75000"/>
                  </a:srgbClr>
                </a:solidFill>
              </a:rPr>
              <a:t>infográfico</a:t>
            </a:r>
            <a:r>
              <a:rPr lang="en-US" sz="2000" b="1" dirty="0" smtClean="0">
                <a:solidFill>
                  <a:srgbClr val="1F497D">
                    <a:lumMod val="75000"/>
                  </a:srgbClr>
                </a:solidFill>
              </a:rPr>
              <a:t>:</a:t>
            </a:r>
            <a:endParaRPr lang="pt-BR" sz="2000" b="1" dirty="0">
              <a:solidFill>
                <a:srgbClr val="1F497D">
                  <a:lumMod val="75000"/>
                </a:srgbClr>
              </a:solidFill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467542" y="2065788"/>
            <a:ext cx="8229600" cy="250622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pt-BR" sz="2000" b="1" dirty="0" smtClean="0">
                <a:solidFill>
                  <a:schemeClr val="tx2">
                    <a:lumMod val="75000"/>
                  </a:schemeClr>
                </a:solidFill>
              </a:rPr>
              <a:t>Definição do Tema: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pt-BR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/>
            </a:pPr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</a:rPr>
              <a:t>O infográfico tem início com a sugestão de um tema a ser discutido e publicado. Pode ser um tema de estudo, um fato ou uma notícia.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/>
            </a:pPr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</a:rPr>
              <a:t>O tema deve ser relevante para determinado grupo de alunos. Para o uso em nossas atividades pedagógicas podemos buscar temas polêmicos que estão em voga na mídia e que chamam a atenção dos estudantes.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428596" y="538443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1"/>
                </a:solidFill>
              </a:rPr>
              <a:t>Apresentação conceitual e técnica</a:t>
            </a: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467542" y="1714488"/>
            <a:ext cx="8229600" cy="421484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/>
          <a:lstStyle/>
          <a:p>
            <a:pPr algn="just">
              <a:spcBef>
                <a:spcPts val="400"/>
              </a:spcBef>
            </a:pP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Planejamento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da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Pesquisa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:</a:t>
            </a:r>
          </a:p>
          <a:p>
            <a:pPr algn="just">
              <a:spcBef>
                <a:spcPts val="400"/>
              </a:spcBef>
            </a:pPr>
            <a:endParaRPr lang="en-US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342900" indent="-342900" algn="just">
              <a:spcBef>
                <a:spcPts val="400"/>
              </a:spcBef>
              <a:buSzPct val="100000"/>
              <a:buFont typeface="Arial"/>
              <a:buChar char="•"/>
            </a:pP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Depois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tema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foi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definido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é a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hora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planejar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a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pesquisa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e a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exposição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conteúdo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. Para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começar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é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necessário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pensar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no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propósito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infográfico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para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isto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pode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-se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elaborar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junto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com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alunos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um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conjunto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perguntas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tais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como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: 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O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que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queremos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descobrir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 com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esta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pesquisa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? O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que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queremos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comunicar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por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meio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deste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Infográfico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?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Qual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 a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melhor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 forma de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comunicar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esta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informação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?</a:t>
            </a:r>
          </a:p>
          <a:p>
            <a:pPr marL="342900" indent="-342900" algn="just">
              <a:spcBef>
                <a:spcPts val="400"/>
              </a:spcBef>
              <a:buSzPct val="100000"/>
              <a:buFont typeface="Arial"/>
              <a:buChar char="•"/>
            </a:pP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Feito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isso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passamos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à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definição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das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informações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deverão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ser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apuradas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tendo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como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perguntas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centrais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: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Quais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informações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são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necessárias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para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conseguir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construir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este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infográfico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?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Que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tipo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pesquisa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teremos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que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fazer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 e/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ou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como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iremos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levantar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 as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informações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necessárias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?</a:t>
            </a:r>
            <a:endParaRPr lang="pt-BR" sz="2000" b="1" dirty="0" smtClean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428596" y="538443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1"/>
                </a:solidFill>
              </a:rPr>
              <a:t>Apresentação conceitual e técnica</a:t>
            </a: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467542" y="1714488"/>
            <a:ext cx="8229600" cy="421484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/>
          <a:lstStyle/>
          <a:p>
            <a:pPr marL="342900" indent="-342900" algn="just">
              <a:spcBef>
                <a:spcPts val="4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</a:pPr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</a:rPr>
              <a:t>O passo seguinte é </a:t>
            </a:r>
            <a:r>
              <a:rPr lang="pt-BR" sz="2000" b="1" dirty="0" smtClean="0">
                <a:solidFill>
                  <a:schemeClr val="tx2">
                    <a:lumMod val="75000"/>
                  </a:schemeClr>
                </a:solidFill>
              </a:rPr>
              <a:t>avaliar o tempo para realizar </a:t>
            </a:r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</a:rPr>
              <a:t>esta atividade e também e </a:t>
            </a:r>
            <a:r>
              <a:rPr lang="pt-BR" sz="2000" b="1" dirty="0" smtClean="0">
                <a:solidFill>
                  <a:schemeClr val="tx2">
                    <a:lumMod val="75000"/>
                  </a:schemeClr>
                </a:solidFill>
              </a:rPr>
              <a:t>qual recurso será utilizado para produzir o infográfico.</a:t>
            </a:r>
          </a:p>
          <a:p>
            <a:pPr marL="342900" indent="-342900" algn="just">
              <a:spcBef>
                <a:spcPts val="4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</a:pPr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</a:rPr>
              <a:t>Por fim, será necessário </a:t>
            </a:r>
            <a:r>
              <a:rPr lang="pt-BR" sz="2000" b="1" dirty="0" smtClean="0">
                <a:solidFill>
                  <a:schemeClr val="tx2">
                    <a:lumMod val="75000"/>
                  </a:schemeClr>
                </a:solidFill>
              </a:rPr>
              <a:t>definir um local onde poderá ser publicado. </a:t>
            </a:r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</a:rPr>
              <a:t>O local da publicação é importante, pois se ele for impresso para colocar em um cartaz, por exemplo, temos que ter uma preocupação com a qualidade de impressão, o que não ocorre se ele for colocado em um espaço virtual, como o blog da escola, por exemplo.</a:t>
            </a:r>
          </a:p>
          <a:p>
            <a:pPr marL="342900" indent="-342900" algn="just">
              <a:spcBef>
                <a:spcPts val="4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</a:pPr>
            <a:endParaRPr lang="pt-BR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just">
              <a:spcBef>
                <a:spcPts val="400"/>
              </a:spcBef>
            </a:pP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Busca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por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Similares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:</a:t>
            </a:r>
          </a:p>
          <a:p>
            <a:pPr algn="just">
              <a:spcBef>
                <a:spcPts val="400"/>
              </a:spcBef>
            </a:pP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É fundamental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sempre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se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fazer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uma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busca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na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Internet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para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conhecer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já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foi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produzido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sobre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tema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questão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dando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oportunidade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inclusive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avaliação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padrões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estéticos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.   </a:t>
            </a:r>
          </a:p>
          <a:p>
            <a:pPr marL="342900" indent="-342900" algn="just">
              <a:spcBef>
                <a:spcPts val="4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</a:pPr>
            <a:endParaRPr lang="pt-BR" sz="2000" dirty="0" err="1" smtClean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428596" y="538443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1"/>
                </a:solidFill>
              </a:rPr>
              <a:t>Apresentação conceitual e técnica</a:t>
            </a: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467542" y="1714488"/>
            <a:ext cx="8229600" cy="421484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/>
          <a:lstStyle/>
          <a:p>
            <a:pPr algn="just">
              <a:spcBef>
                <a:spcPts val="400"/>
              </a:spcBef>
            </a:pP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Elaboração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Conteúdo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:</a:t>
            </a:r>
          </a:p>
          <a:p>
            <a:pPr marL="342900" indent="-342900" algn="just">
              <a:spcBef>
                <a:spcPts val="4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</a:pP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Levantar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informações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por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meio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pesquisas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na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Internet,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aplicação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questionários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consulta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a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livros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etc.</a:t>
            </a:r>
          </a:p>
          <a:p>
            <a:pPr marL="342900" indent="-342900" algn="just">
              <a:spcBef>
                <a:spcPts val="4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</a:pP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Após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a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leitura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e a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interpretação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das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informações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passo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seguinte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é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pensar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como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estas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informações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poderão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ser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representadas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por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meio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infográficos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  <a:p>
            <a:pPr algn="just">
              <a:spcBef>
                <a:spcPts val="400"/>
              </a:spcBef>
            </a:pP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</a:p>
          <a:p>
            <a:pPr marL="342900" indent="-342900" algn="just">
              <a:spcBef>
                <a:spcPts val="4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</a:pPr>
            <a:endParaRPr lang="pt-BR" sz="2000" dirty="0" err="1" smtClean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ixaDeTexto 7"/>
          <p:cNvSpPr txBox="1"/>
          <p:nvPr/>
        </p:nvSpPr>
        <p:spPr>
          <a:xfrm>
            <a:off x="428596" y="1522761"/>
            <a:ext cx="8286808" cy="44525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Na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opinião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vocês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qual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é a forma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mais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fácil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passar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uma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informação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?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Vocês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acham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elementos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visuais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auxiliam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na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leitura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interpretação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dados 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informações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?</a:t>
            </a:r>
          </a:p>
          <a:p>
            <a:pPr algn="just"/>
            <a:endParaRPr lang="pt-BR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just"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Vocês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costumam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utilizar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gráficos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esquemas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ou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imagens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para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discutir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algum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tema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ou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apresentar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determinado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conceito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alunos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?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Vocês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percebem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se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eles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capazes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interpretar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este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tipo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textos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(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gráficos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imagens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esquemas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ou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ilustração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processos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)?</a:t>
            </a:r>
          </a:p>
          <a:p>
            <a:pPr algn="just">
              <a:buFont typeface="Arial" pitchFamily="34" charset="0"/>
              <a:buChar char="•"/>
            </a:pPr>
            <a:endParaRPr lang="en-US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just">
              <a:spcBef>
                <a:spcPts val="400"/>
              </a:spcBef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tipo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contribuição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pode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trazer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desenvolvimento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cognitivo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dos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alunos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a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produção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imagens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gráficos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ou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esquemas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representem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informações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eles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acessaram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sobre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determinado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tema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?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Quais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competências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podem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ser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mobilizadas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promover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estratégias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aprendizagem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envolvam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este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tipo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atividade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?</a:t>
            </a:r>
            <a:endParaRPr lang="en-US" sz="2000" dirty="0" err="1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" name="CaixaDeTexto 8"/>
          <p:cNvSpPr txBox="1"/>
          <p:nvPr/>
        </p:nvSpPr>
        <p:spPr>
          <a:xfrm>
            <a:off x="428596" y="538443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1"/>
                </a:solidFill>
              </a:rPr>
              <a:t>Perguntas desafiadoras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428596" y="538443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1"/>
                </a:solidFill>
              </a:rPr>
              <a:t>Apresentação conceitual e técnica</a:t>
            </a:r>
          </a:p>
        </p:txBody>
      </p:sp>
      <p:sp>
        <p:nvSpPr>
          <p:cNvPr id="5" name="Retângulo 4"/>
          <p:cNvSpPr/>
          <p:nvPr/>
        </p:nvSpPr>
        <p:spPr>
          <a:xfrm>
            <a:off x="0" y="1357298"/>
            <a:ext cx="500034" cy="285752"/>
          </a:xfrm>
          <a:prstGeom prst="rect">
            <a:avLst/>
          </a:prstGeom>
          <a:solidFill>
            <a:schemeClr val="tx2">
              <a:lumMod val="5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Retângulo 5"/>
          <p:cNvSpPr/>
          <p:nvPr/>
        </p:nvSpPr>
        <p:spPr>
          <a:xfrm>
            <a:off x="428596" y="1208196"/>
            <a:ext cx="821537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b="1" dirty="0" err="1" smtClean="0">
                <a:solidFill>
                  <a:srgbClr val="1F497D">
                    <a:lumMod val="75000"/>
                  </a:srgbClr>
                </a:solidFill>
              </a:rPr>
              <a:t>Construção</a:t>
            </a:r>
            <a:r>
              <a:rPr lang="en-US" sz="2000" b="1" dirty="0" smtClean="0">
                <a:solidFill>
                  <a:srgbClr val="1F497D">
                    <a:lumMod val="75000"/>
                  </a:srgbClr>
                </a:solidFill>
              </a:rPr>
              <a:t> </a:t>
            </a:r>
            <a:r>
              <a:rPr lang="en-US" sz="2000" b="1" dirty="0" err="1" smtClean="0">
                <a:solidFill>
                  <a:srgbClr val="1F497D">
                    <a:lumMod val="75000"/>
                  </a:srgbClr>
                </a:solidFill>
              </a:rPr>
              <a:t>da</a:t>
            </a:r>
            <a:r>
              <a:rPr lang="en-US" sz="2000" b="1" dirty="0" smtClean="0">
                <a:solidFill>
                  <a:srgbClr val="1F497D">
                    <a:lumMod val="75000"/>
                  </a:srgbClr>
                </a:solidFill>
              </a:rPr>
              <a:t> </a:t>
            </a:r>
            <a:r>
              <a:rPr lang="en-US" sz="2000" b="1" dirty="0" err="1" smtClean="0">
                <a:solidFill>
                  <a:srgbClr val="1F497D">
                    <a:lumMod val="75000"/>
                  </a:srgbClr>
                </a:solidFill>
              </a:rPr>
              <a:t>Arquitetura</a:t>
            </a:r>
            <a:r>
              <a:rPr lang="en-US" sz="2000" b="1" dirty="0" smtClean="0">
                <a:solidFill>
                  <a:srgbClr val="1F497D">
                    <a:lumMod val="75000"/>
                  </a:srgbClr>
                </a:solidFill>
              </a:rPr>
              <a:t> de </a:t>
            </a:r>
            <a:r>
              <a:rPr lang="en-US" sz="2000" b="1" dirty="0" err="1" smtClean="0">
                <a:solidFill>
                  <a:srgbClr val="1F497D">
                    <a:lumMod val="75000"/>
                  </a:srgbClr>
                </a:solidFill>
              </a:rPr>
              <a:t>Informação</a:t>
            </a:r>
            <a:r>
              <a:rPr lang="en-US" sz="2000" b="1" dirty="0" smtClean="0">
                <a:solidFill>
                  <a:srgbClr val="1F497D">
                    <a:lumMod val="75000"/>
                  </a:srgbClr>
                </a:solidFill>
              </a:rPr>
              <a:t>:</a:t>
            </a:r>
            <a:endParaRPr lang="pt-BR" sz="2000" b="1" dirty="0">
              <a:solidFill>
                <a:srgbClr val="1F497D">
                  <a:lumMod val="75000"/>
                </a:srgbClr>
              </a:solidFill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457200" y="2051159"/>
            <a:ext cx="8229600" cy="4021047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/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/>
            </a:pPr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</a:rPr>
              <a:t>Momento em que ocorre a organização das informações para produção do infográfico.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/>
            </a:pPr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</a:rPr>
              <a:t>Ocorre em dois momentos: o primeiro é um esboço do que pode ser feito de forma manual ou digitalmente e deve contemplar alguns elementos que são:</a:t>
            </a:r>
          </a:p>
          <a:p>
            <a:pPr marL="1143000" marR="0" lvl="2" indent="-228600" algn="just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/>
            </a:pPr>
            <a:r>
              <a:rPr lang="pt-BR" sz="2000" b="1" dirty="0" smtClean="0">
                <a:solidFill>
                  <a:schemeClr val="tx2">
                    <a:lumMod val="75000"/>
                  </a:schemeClr>
                </a:solidFill>
              </a:rPr>
              <a:t>Texto: </a:t>
            </a:r>
            <a:r>
              <a:rPr lang="pt-BR" sz="2000" dirty="0">
                <a:solidFill>
                  <a:schemeClr val="tx2">
                    <a:lumMod val="75000"/>
                  </a:schemeClr>
                </a:solidFill>
              </a:rPr>
              <a:t>T</a:t>
            </a:r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</a:rPr>
              <a:t>ítulo, abertura, subtítulo e legenda.</a:t>
            </a:r>
          </a:p>
          <a:p>
            <a:pPr marL="1143000" marR="0" lvl="2" indent="-228600" algn="just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/>
            </a:pPr>
            <a:r>
              <a:rPr lang="pt-BR" sz="2000" b="1" dirty="0" smtClean="0">
                <a:solidFill>
                  <a:schemeClr val="tx2">
                    <a:lumMod val="75000"/>
                  </a:schemeClr>
                </a:solidFill>
              </a:rPr>
              <a:t>Imagem: </a:t>
            </a:r>
            <a:r>
              <a:rPr lang="pt-BR" sz="2000" dirty="0">
                <a:solidFill>
                  <a:schemeClr val="tx2">
                    <a:lumMod val="75000"/>
                  </a:schemeClr>
                </a:solidFill>
              </a:rPr>
              <a:t>R</a:t>
            </a:r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</a:rPr>
              <a:t>epresentação de algo real ou imaginário. Pode indicar: quem, o que, o que há dentro, onde, quando, como funciona, como fazer, movimento, conceitos, comparações e comparações quantitativas.</a:t>
            </a:r>
          </a:p>
          <a:p>
            <a:pPr marL="1143000" marR="0" lvl="2" indent="-228600" algn="just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/>
            </a:pPr>
            <a:r>
              <a:rPr lang="pt-BR" sz="2000" b="1" dirty="0" smtClean="0">
                <a:solidFill>
                  <a:schemeClr val="tx2">
                    <a:lumMod val="75000"/>
                  </a:schemeClr>
                </a:solidFill>
              </a:rPr>
              <a:t>Forma: </a:t>
            </a:r>
            <a:r>
              <a:rPr lang="pt-BR" sz="2000" dirty="0">
                <a:solidFill>
                  <a:schemeClr val="tx2">
                    <a:lumMod val="75000"/>
                  </a:schemeClr>
                </a:solidFill>
              </a:rPr>
              <a:t>P</a:t>
            </a:r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</a:rPr>
              <a:t>ermitir a integração entre textos e imagens por meio de pontos, linhas, formas abstratas entre outras.  </a:t>
            </a:r>
            <a:endParaRPr kumimoji="0" lang="pt-BR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428596" y="538443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1"/>
                </a:solidFill>
              </a:rPr>
              <a:t>Apresentação conceitual e técnica</a:t>
            </a: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457200" y="2051159"/>
            <a:ext cx="6758006" cy="4021047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/>
          <a:lstStyle/>
          <a:p>
            <a:pPr marL="342900" indent="-342900" algn="just">
              <a:spcBef>
                <a:spcPts val="4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</a:pP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segundo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momento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é a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produção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infográfico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si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(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versão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final). É,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neste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momento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as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ilustrações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ganham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cores 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estilos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fotografias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produzidas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textos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formas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ganham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propriedades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realizados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ajustes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integração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entre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texto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imagens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formas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.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Alguns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softwares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tais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como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piktoChart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(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  <a:hlinkClick r:id="rId2"/>
              </a:rPr>
              <a:t>http://piktochart.com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)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podem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colaborar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na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construção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dos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infográficos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428596" y="538443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1"/>
                </a:solidFill>
              </a:rPr>
              <a:t>Apresentação conceitual e técnica</a:t>
            </a:r>
          </a:p>
        </p:txBody>
      </p:sp>
      <p:sp>
        <p:nvSpPr>
          <p:cNvPr id="10" name="Rectangle Custom 3"/>
          <p:cNvSpPr/>
          <p:nvPr/>
        </p:nvSpPr>
        <p:spPr>
          <a:xfrm>
            <a:off x="395286" y="1389063"/>
            <a:ext cx="8424861" cy="4298613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algn="just">
              <a:spcBef>
                <a:spcPts val="400"/>
              </a:spcBef>
            </a:pP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Análise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crítica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:</a:t>
            </a:r>
          </a:p>
          <a:p>
            <a:pPr marL="342900" indent="-342900" algn="just">
              <a:spcBef>
                <a:spcPts val="4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</a:pP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A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produção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final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deve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passar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por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revisão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antes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sua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publicação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divulgação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a um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grupo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externo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  <a:p>
            <a:pPr marL="342900" indent="-342900" algn="just">
              <a:spcBef>
                <a:spcPts val="4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</a:pP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É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importante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verificar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se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foram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contemplados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todos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itens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apontados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como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essenciais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anteriormente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se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não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há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erros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digitação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e se 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infográfico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consegue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transmitir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forma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clara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a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informação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  <a:p>
            <a:pPr marL="342900" indent="-342900" algn="just">
              <a:spcBef>
                <a:spcPts val="4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</a:pP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Depois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finalizado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feita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esta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avaliação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é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interessante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realizar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com 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grupo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alunos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uma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análise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crítica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dos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infográficos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produzidos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por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eles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com 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objetivo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ampliar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para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uma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discussão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mais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profunda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sobre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temas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  <a:p>
            <a:pPr marL="342900" indent="-342900" algn="just">
              <a:spcBef>
                <a:spcPts val="4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</a:pP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Estas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discussões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podem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estar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relacionadas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às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situações-problema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presentes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no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cotidiano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destes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alunos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levar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à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busca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soluções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constituindo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-se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momentos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aprendizagem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significativa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exercício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cidadania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  <a:endParaRPr lang="en-US" sz="2000" dirty="0" err="1" smtClean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428596" y="538443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1"/>
                </a:solidFill>
              </a:rPr>
              <a:t>Apresentação conceitual e técnica</a:t>
            </a:r>
          </a:p>
        </p:txBody>
      </p:sp>
      <p:sp>
        <p:nvSpPr>
          <p:cNvPr id="10" name="Rectangle Custom 3"/>
          <p:cNvSpPr/>
          <p:nvPr/>
        </p:nvSpPr>
        <p:spPr>
          <a:xfrm>
            <a:off x="395286" y="1389063"/>
            <a:ext cx="8424861" cy="4503797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algn="just">
              <a:spcBef>
                <a:spcPts val="400"/>
              </a:spcBef>
            </a:pP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Publicação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:</a:t>
            </a:r>
          </a:p>
          <a:p>
            <a:pPr algn="just">
              <a:spcBef>
                <a:spcPts val="400"/>
              </a:spcBef>
            </a:pP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Os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infográficos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podem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ser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disponibilizados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para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a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comunidade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escolar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e/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ou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na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Internet.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Podem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ser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disponibilizados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no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jornal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ou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revista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escola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no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quadro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avisos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nos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murais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um blog,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nas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redes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sociais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etc.</a:t>
            </a:r>
          </a:p>
          <a:p>
            <a:pPr algn="just">
              <a:spcBef>
                <a:spcPts val="400"/>
              </a:spcBef>
            </a:pPr>
            <a:endParaRPr lang="en-US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just">
              <a:spcBef>
                <a:spcPts val="400"/>
              </a:spcBef>
            </a:pPr>
            <a:endParaRPr lang="en-US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just">
              <a:spcBef>
                <a:spcPts val="400"/>
              </a:spcBef>
            </a:pPr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</a:rPr>
              <a:t>Em resumo, trabalhar a produção de infográficos com os alunos pode:</a:t>
            </a:r>
          </a:p>
          <a:p>
            <a:pPr algn="just">
              <a:spcBef>
                <a:spcPts val="400"/>
              </a:spcBef>
            </a:pPr>
            <a:endParaRPr lang="pt-BR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indent="-342900" algn="just">
              <a:spcBef>
                <a:spcPts val="4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</a:pPr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</a:rPr>
              <a:t>Colaborar para apropriação e reflexão sobre temas importantes que fazem parte do conteúdo programático em diferentes momentos da Educação Básica.</a:t>
            </a:r>
          </a:p>
          <a:p>
            <a:pPr indent="-342900" algn="just">
              <a:spcBef>
                <a:spcPts val="4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</a:pPr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</a:rPr>
              <a:t>Possibilitar o desenvolvimento de diferentes competências necessárias para uma participação ativa na sociedade contemporânea.</a:t>
            </a:r>
          </a:p>
          <a:p>
            <a:pPr indent="-342900" algn="just">
              <a:spcBef>
                <a:spcPts val="4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</a:pPr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</a:rPr>
              <a:t>Promover o exercício da cidadania.</a:t>
            </a:r>
            <a:endParaRPr lang="en-US" sz="2000" dirty="0" err="1" smtClean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428596" y="538443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1"/>
                </a:solidFill>
              </a:rPr>
              <a:t>Apresentação conceitual e técnica</a:t>
            </a:r>
          </a:p>
        </p:txBody>
      </p:sp>
      <p:sp>
        <p:nvSpPr>
          <p:cNvPr id="10" name="Rectangle Custom 3"/>
          <p:cNvSpPr/>
          <p:nvPr/>
        </p:nvSpPr>
        <p:spPr>
          <a:xfrm>
            <a:off x="395286" y="2528824"/>
            <a:ext cx="8424861" cy="400110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algn="ctr"/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Vamos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conhecer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 o software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PiktoChart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?</a:t>
            </a:r>
          </a:p>
        </p:txBody>
      </p:sp>
      <p:sp>
        <p:nvSpPr>
          <p:cNvPr id="5" name="subTitle 1"/>
          <p:cNvSpPr txBox="1">
            <a:spLocks/>
          </p:cNvSpPr>
          <p:nvPr/>
        </p:nvSpPr>
        <p:spPr>
          <a:xfrm>
            <a:off x="1371600" y="3571876"/>
            <a:ext cx="6400800" cy="1752603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“How to create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na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infographic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” 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  <a:hlinkClick r:id="rId2"/>
              </a:rPr>
              <a:t>http://www.youtube.com/watch?%20feature=player_embedded&amp;v=QZmUDQh3m6Y</a:t>
            </a:r>
            <a:endParaRPr lang="en-US" sz="20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428596" y="538443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1"/>
                </a:solidFill>
              </a:rPr>
              <a:t>Apresentação conceitual e técnica</a:t>
            </a:r>
          </a:p>
        </p:txBody>
      </p:sp>
      <p:sp>
        <p:nvSpPr>
          <p:cNvPr id="7" name="Retângulo 6"/>
          <p:cNvSpPr/>
          <p:nvPr/>
        </p:nvSpPr>
        <p:spPr>
          <a:xfrm>
            <a:off x="0" y="1357298"/>
            <a:ext cx="500034" cy="285752"/>
          </a:xfrm>
          <a:prstGeom prst="rect">
            <a:avLst/>
          </a:prstGeom>
          <a:solidFill>
            <a:schemeClr val="tx2">
              <a:lumMod val="5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Retângulo 7"/>
          <p:cNvSpPr/>
          <p:nvPr/>
        </p:nvSpPr>
        <p:spPr>
          <a:xfrm>
            <a:off x="428596" y="1208196"/>
            <a:ext cx="821537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b="1" dirty="0" smtClean="0">
                <a:solidFill>
                  <a:srgbClr val="1F497D">
                    <a:lumMod val="75000"/>
                  </a:srgbClr>
                </a:solidFill>
              </a:rPr>
              <a:t>Como </a:t>
            </a:r>
            <a:r>
              <a:rPr lang="en-US" sz="2000" b="1" dirty="0" err="1" smtClean="0">
                <a:solidFill>
                  <a:srgbClr val="1F497D">
                    <a:lumMod val="75000"/>
                  </a:srgbClr>
                </a:solidFill>
              </a:rPr>
              <a:t>criar</a:t>
            </a:r>
            <a:r>
              <a:rPr lang="en-US" sz="2000" b="1" dirty="0" smtClean="0">
                <a:solidFill>
                  <a:srgbClr val="1F497D">
                    <a:lumMod val="75000"/>
                  </a:srgbClr>
                </a:solidFill>
              </a:rPr>
              <a:t> </a:t>
            </a:r>
            <a:r>
              <a:rPr lang="en-US" sz="2000" b="1" dirty="0" err="1" smtClean="0">
                <a:solidFill>
                  <a:srgbClr val="1F497D">
                    <a:lumMod val="75000"/>
                  </a:srgbClr>
                </a:solidFill>
              </a:rPr>
              <a:t>Infográficos</a:t>
            </a:r>
            <a:r>
              <a:rPr lang="en-US" sz="2000" b="1" dirty="0" smtClean="0">
                <a:solidFill>
                  <a:srgbClr val="1F497D">
                    <a:lumMod val="75000"/>
                  </a:srgbClr>
                </a:solidFill>
              </a:rPr>
              <a:t> no </a:t>
            </a:r>
            <a:r>
              <a:rPr lang="en-US" sz="2000" b="1" dirty="0" err="1" smtClean="0">
                <a:solidFill>
                  <a:srgbClr val="1F497D">
                    <a:lumMod val="75000"/>
                  </a:srgbClr>
                </a:solidFill>
              </a:rPr>
              <a:t>PiktoChart</a:t>
            </a:r>
            <a:r>
              <a:rPr lang="en-US" sz="2000" b="1" dirty="0" smtClean="0">
                <a:solidFill>
                  <a:srgbClr val="1F497D">
                    <a:lumMod val="75000"/>
                  </a:srgbClr>
                </a:solidFill>
              </a:rPr>
              <a:t>:</a:t>
            </a:r>
            <a:endParaRPr lang="pt-BR" sz="2000" b="1" dirty="0" err="1" smtClean="0">
              <a:solidFill>
                <a:srgbClr val="1F497D">
                  <a:lumMod val="75000"/>
                </a:srgbClr>
              </a:solidFill>
            </a:endParaRP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457200" y="1768579"/>
            <a:ext cx="7758138" cy="66029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Professor, 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primeiro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passo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é 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ACESSAR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endereço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  <a:hlinkClick r:id="rId2"/>
              </a:rPr>
              <a:t>http://piktochart.com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você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terá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a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seguinte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página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:</a:t>
            </a:r>
          </a:p>
        </p:txBody>
      </p:sp>
      <p:pic>
        <p:nvPicPr>
          <p:cNvPr id="11" name="Placeholder 3" descr="Imagem 3"/>
          <p:cNvPicPr>
            <a:picLocks noGrp="1" noChangeAspect="1"/>
          </p:cNvPicPr>
          <p:nvPr/>
        </p:nvPicPr>
        <p:blipFill>
          <a:blip r:embed="rId3">
            <a:lum/>
          </a:blip>
          <a:srcRect t="12273" r="1167"/>
          <a:stretch>
            <a:fillRect/>
          </a:stretch>
        </p:blipFill>
        <p:spPr>
          <a:xfrm>
            <a:off x="285720" y="2571744"/>
            <a:ext cx="5406006" cy="3676647"/>
          </a:xfrm>
          <a:prstGeom prst="rect">
            <a:avLst/>
          </a:prstGeom>
          <a:ln>
            <a:noFill/>
          </a:ln>
        </p:spPr>
      </p:pic>
      <p:sp>
        <p:nvSpPr>
          <p:cNvPr id="12" name="TextBox 4"/>
          <p:cNvSpPr/>
          <p:nvPr/>
        </p:nvSpPr>
        <p:spPr>
          <a:xfrm>
            <a:off x="5929322" y="2857496"/>
            <a:ext cx="2987820" cy="299056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>
              <a:spcBef>
                <a:spcPts val="500"/>
              </a:spcBef>
            </a:pP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Para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começar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a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usar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o editor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Infográficos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é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necessário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se 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CADASTRAR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  <a:p>
            <a:pPr>
              <a:spcBef>
                <a:spcPts val="500"/>
              </a:spcBef>
            </a:pPr>
            <a:endParaRPr lang="en-US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spcBef>
                <a:spcPts val="500"/>
              </a:spcBef>
            </a:pP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piktochart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possui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versões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gratuitas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pagas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para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profissionais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. A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apresentamos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aqui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é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uma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versão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gratuita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428596" y="538443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1"/>
                </a:solidFill>
              </a:rPr>
              <a:t>Apresentação conceitual e técnica</a:t>
            </a:r>
          </a:p>
        </p:txBody>
      </p:sp>
      <p:pic>
        <p:nvPicPr>
          <p:cNvPr id="7" name="Placeholder 3" descr="Imagem 3"/>
          <p:cNvPicPr>
            <a:picLocks noGrp="1" noChangeAspect="1"/>
          </p:cNvPicPr>
          <p:nvPr/>
        </p:nvPicPr>
        <p:blipFill>
          <a:blip r:embed="rId2">
            <a:lum/>
          </a:blip>
          <a:srcRect t="18863" r="-66"/>
          <a:stretch>
            <a:fillRect/>
          </a:stretch>
        </p:blipFill>
        <p:spPr>
          <a:xfrm>
            <a:off x="3746203" y="2786058"/>
            <a:ext cx="5040639" cy="3221340"/>
          </a:xfrm>
          <a:prstGeom prst="rect">
            <a:avLst/>
          </a:prstGeom>
          <a:ln>
            <a:noFill/>
          </a:ln>
        </p:spPr>
      </p:pic>
      <p:pic>
        <p:nvPicPr>
          <p:cNvPr id="8" name="Placeholder 3" descr="Imagem 4"/>
          <p:cNvPicPr>
            <a:picLocks noGrp="1" noChangeAspect="1"/>
          </p:cNvPicPr>
          <p:nvPr/>
        </p:nvPicPr>
        <p:blipFill>
          <a:blip r:embed="rId3">
            <a:lum/>
          </a:blip>
          <a:srcRect t="12273" r="1167"/>
          <a:stretch>
            <a:fillRect/>
          </a:stretch>
        </p:blipFill>
        <p:spPr>
          <a:xfrm>
            <a:off x="302744" y="1339624"/>
            <a:ext cx="2911934" cy="2232252"/>
          </a:xfrm>
          <a:prstGeom prst="rect">
            <a:avLst/>
          </a:prstGeom>
          <a:ln>
            <a:noFill/>
          </a:ln>
        </p:spPr>
      </p:pic>
      <p:cxnSp>
        <p:nvCxnSpPr>
          <p:cNvPr id="10" name="Straight Arrow Connector 4"/>
          <p:cNvCxnSpPr/>
          <p:nvPr/>
        </p:nvCxnSpPr>
        <p:spPr>
          <a:xfrm rot="10800000" flipV="1">
            <a:off x="3286117" y="1698526"/>
            <a:ext cx="1643075" cy="15962"/>
          </a:xfrm>
          <a:prstGeom prst="straightConnector1">
            <a:avLst/>
          </a:prstGeom>
          <a:noFill/>
          <a:ln w="9528">
            <a:solidFill>
              <a:schemeClr val="tx2"/>
            </a:solidFill>
            <a:tailEnd type="triangle"/>
          </a:ln>
        </p:spPr>
        <p:style>
          <a:lnRef idx="2">
            <a:schemeClr val="dk1"/>
          </a:lnRef>
          <a:fillRef idx="1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</p:cxnSp>
      <p:sp>
        <p:nvSpPr>
          <p:cNvPr id="11" name="TextBox 5"/>
          <p:cNvSpPr/>
          <p:nvPr/>
        </p:nvSpPr>
        <p:spPr>
          <a:xfrm>
            <a:off x="4860036" y="1295476"/>
            <a:ext cx="2426608" cy="707886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CLICAR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login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para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fazer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seu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cadastro</a:t>
            </a:r>
            <a:endParaRPr lang="en-US" sz="20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cxnSp>
        <p:nvCxnSpPr>
          <p:cNvPr id="12" name="Straight Arrow Connector 7"/>
          <p:cNvCxnSpPr/>
          <p:nvPr/>
        </p:nvCxnSpPr>
        <p:spPr>
          <a:xfrm flipV="1">
            <a:off x="2643174" y="3714753"/>
            <a:ext cx="2928958" cy="1357321"/>
          </a:xfrm>
          <a:prstGeom prst="straightConnector1">
            <a:avLst/>
          </a:prstGeom>
          <a:noFill/>
          <a:ln w="9528">
            <a:solidFill>
              <a:schemeClr val="tx2"/>
            </a:solidFill>
            <a:tailEnd type="triangle"/>
          </a:ln>
        </p:spPr>
        <p:style>
          <a:lnRef idx="2">
            <a:schemeClr val="dk1"/>
          </a:lnRef>
          <a:fillRef idx="1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</p:cxnSp>
      <p:sp>
        <p:nvSpPr>
          <p:cNvPr id="13" name="TextBox 8"/>
          <p:cNvSpPr/>
          <p:nvPr/>
        </p:nvSpPr>
        <p:spPr>
          <a:xfrm>
            <a:off x="285720" y="5000636"/>
            <a:ext cx="3080906" cy="1323439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indent="0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Você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também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pode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utilizar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sua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conta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Facebook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ou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do Google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para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acessar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piktochart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</p:txBody>
      </p:sp>
      <p:cxnSp>
        <p:nvCxnSpPr>
          <p:cNvPr id="14" name="Straight Arrow Connector 10"/>
          <p:cNvCxnSpPr/>
          <p:nvPr/>
        </p:nvCxnSpPr>
        <p:spPr>
          <a:xfrm flipV="1">
            <a:off x="2558060" y="3214686"/>
            <a:ext cx="1656750" cy="934395"/>
          </a:xfrm>
          <a:prstGeom prst="straightConnector1">
            <a:avLst/>
          </a:prstGeom>
          <a:noFill/>
          <a:ln w="9528">
            <a:solidFill>
              <a:schemeClr val="tx2"/>
            </a:solidFill>
            <a:tailEnd type="triangle"/>
          </a:ln>
        </p:spPr>
        <p:style>
          <a:lnRef idx="2">
            <a:schemeClr val="dk1"/>
          </a:lnRef>
          <a:fillRef idx="1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</p:cxnSp>
      <p:sp>
        <p:nvSpPr>
          <p:cNvPr id="15" name="TextBox 11"/>
          <p:cNvSpPr/>
          <p:nvPr/>
        </p:nvSpPr>
        <p:spPr>
          <a:xfrm>
            <a:off x="825874" y="3792684"/>
            <a:ext cx="1817300" cy="707886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algn="just"/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CRIAR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um login 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uma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senha</a:t>
            </a:r>
            <a:endParaRPr lang="en-US" sz="20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428596" y="538443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1"/>
                </a:solidFill>
              </a:rPr>
              <a:t>Apresentação conceitual e técnica</a:t>
            </a:r>
          </a:p>
        </p:txBody>
      </p:sp>
      <p:pic>
        <p:nvPicPr>
          <p:cNvPr id="8" name="Placeholder 3" descr="Imagem 3"/>
          <p:cNvPicPr>
            <a:picLocks noGrp="1" noChangeAspect="1"/>
          </p:cNvPicPr>
          <p:nvPr/>
        </p:nvPicPr>
        <p:blipFill>
          <a:blip r:embed="rId2">
            <a:lum/>
          </a:blip>
          <a:srcRect t="8863" r="2403"/>
          <a:stretch>
            <a:fillRect/>
          </a:stretch>
        </p:blipFill>
        <p:spPr>
          <a:xfrm>
            <a:off x="5143504" y="1071546"/>
            <a:ext cx="3500099" cy="2500330"/>
          </a:xfrm>
          <a:prstGeom prst="rect">
            <a:avLst/>
          </a:prstGeom>
          <a:ln>
            <a:noFill/>
          </a:ln>
        </p:spPr>
      </p:pic>
      <p:pic>
        <p:nvPicPr>
          <p:cNvPr id="10" name="Placeholder 3" descr="Imagem 4"/>
          <p:cNvPicPr>
            <a:picLocks noGrp="1" noChangeAspect="1"/>
          </p:cNvPicPr>
          <p:nvPr/>
        </p:nvPicPr>
        <p:blipFill>
          <a:blip r:embed="rId3" cstate="print">
            <a:lum/>
          </a:blip>
          <a:srcRect t="12954" r="814"/>
          <a:stretch>
            <a:fillRect/>
          </a:stretch>
        </p:blipFill>
        <p:spPr>
          <a:xfrm>
            <a:off x="5143505" y="3688240"/>
            <a:ext cx="3071834" cy="2598279"/>
          </a:xfrm>
          <a:prstGeom prst="rect">
            <a:avLst/>
          </a:prstGeom>
          <a:ln>
            <a:noFill/>
          </a:ln>
        </p:spPr>
      </p:pic>
      <p:sp>
        <p:nvSpPr>
          <p:cNvPr id="11" name="TextBox 3"/>
          <p:cNvSpPr/>
          <p:nvPr/>
        </p:nvSpPr>
        <p:spPr>
          <a:xfrm>
            <a:off x="500034" y="1643050"/>
            <a:ext cx="3240359" cy="1261884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Para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fazer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o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cadastro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é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necessário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colocar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um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nome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usuário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, um e-mail e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criar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uma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senha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</p:txBody>
      </p:sp>
      <p:sp>
        <p:nvSpPr>
          <p:cNvPr id="12" name="TextBox 4"/>
          <p:cNvSpPr/>
          <p:nvPr/>
        </p:nvSpPr>
        <p:spPr>
          <a:xfrm>
            <a:off x="428596" y="3714752"/>
            <a:ext cx="4429156" cy="243143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Após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realizar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o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cadastro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automaticamente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você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entra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no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Piktochart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  <a:p>
            <a:pPr marL="0" indent="0" algn="l"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19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0" indent="0" algn="l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Na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página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inicial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você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tem:</a:t>
            </a:r>
          </a:p>
          <a:p>
            <a:pPr marL="285750" indent="-285750" algn="l">
              <a:spcBef>
                <a:spcPts val="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</a:pP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Como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Usar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;</a:t>
            </a:r>
          </a:p>
          <a:p>
            <a:pPr marL="285750" indent="-285750" algn="l">
              <a:spcBef>
                <a:spcPts val="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</a:pP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Vídeo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Tutorial;</a:t>
            </a:r>
          </a:p>
          <a:p>
            <a:pPr marL="285750" indent="-285750" algn="l">
              <a:spcBef>
                <a:spcPts val="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</a:pP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Exemplos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infográficos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e</a:t>
            </a:r>
          </a:p>
          <a:p>
            <a:pPr marL="285750" indent="-285750" algn="l">
              <a:spcBef>
                <a:spcPts val="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</a:pP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FAQ 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428596" y="538443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1"/>
                </a:solidFill>
              </a:rPr>
              <a:t>Apresentação conceitual e técnica</a:t>
            </a:r>
          </a:p>
        </p:txBody>
      </p:sp>
      <p:pic>
        <p:nvPicPr>
          <p:cNvPr id="13" name="Placeholder 3" descr="Imagem 3"/>
          <p:cNvPicPr>
            <a:picLocks noGrp="1" noChangeAspect="1"/>
          </p:cNvPicPr>
          <p:nvPr/>
        </p:nvPicPr>
        <p:blipFill>
          <a:blip r:embed="rId2">
            <a:lum/>
          </a:blip>
          <a:srcRect t="12954" r="814"/>
          <a:stretch>
            <a:fillRect/>
          </a:stretch>
        </p:blipFill>
        <p:spPr>
          <a:xfrm>
            <a:off x="214282" y="1857364"/>
            <a:ext cx="3684639" cy="3116614"/>
          </a:xfrm>
          <a:prstGeom prst="rect">
            <a:avLst/>
          </a:prstGeom>
          <a:ln>
            <a:noFill/>
          </a:ln>
        </p:spPr>
      </p:pic>
      <p:cxnSp>
        <p:nvCxnSpPr>
          <p:cNvPr id="14" name="Straight Arrow Connector 2"/>
          <p:cNvCxnSpPr/>
          <p:nvPr/>
        </p:nvCxnSpPr>
        <p:spPr>
          <a:xfrm rot="10800000">
            <a:off x="2643746" y="3429000"/>
            <a:ext cx="1581324" cy="1588"/>
          </a:xfrm>
          <a:prstGeom prst="straightConnector1">
            <a:avLst/>
          </a:prstGeom>
          <a:noFill/>
          <a:ln w="9528">
            <a:solidFill>
              <a:schemeClr val="tx2"/>
            </a:solidFill>
          </a:ln>
        </p:spPr>
        <p:style>
          <a:lnRef idx="2">
            <a:schemeClr val="dk1"/>
          </a:lnRef>
          <a:fillRef idx="1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</p:cxnSp>
      <p:cxnSp>
        <p:nvCxnSpPr>
          <p:cNvPr id="15" name="Straight Arrow Connector 3"/>
          <p:cNvCxnSpPr/>
          <p:nvPr/>
        </p:nvCxnSpPr>
        <p:spPr>
          <a:xfrm rot="10800000">
            <a:off x="2643174" y="4572008"/>
            <a:ext cx="1571636" cy="1588"/>
          </a:xfrm>
          <a:prstGeom prst="straightConnector1">
            <a:avLst/>
          </a:prstGeom>
          <a:noFill/>
          <a:ln w="9528">
            <a:solidFill>
              <a:schemeClr val="tx2"/>
            </a:solidFill>
          </a:ln>
        </p:spPr>
        <p:style>
          <a:lnRef idx="2">
            <a:schemeClr val="dk1"/>
          </a:lnRef>
          <a:fillRef idx="1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</p:cxnSp>
      <p:cxnSp>
        <p:nvCxnSpPr>
          <p:cNvPr id="16" name="Straight Arrow Connector 4"/>
          <p:cNvCxnSpPr/>
          <p:nvPr/>
        </p:nvCxnSpPr>
        <p:spPr>
          <a:xfrm rot="5400000">
            <a:off x="3648888" y="3994922"/>
            <a:ext cx="1143008" cy="11164"/>
          </a:xfrm>
          <a:prstGeom prst="straightConnector1">
            <a:avLst/>
          </a:prstGeom>
          <a:noFill/>
          <a:ln w="9528">
            <a:solidFill>
              <a:schemeClr val="tx2"/>
            </a:solidFill>
          </a:ln>
        </p:spPr>
        <p:style>
          <a:lnRef idx="2">
            <a:schemeClr val="dk1"/>
          </a:lnRef>
          <a:fillRef idx="1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</p:cxnSp>
      <p:cxnSp>
        <p:nvCxnSpPr>
          <p:cNvPr id="17" name="Straight Arrow Connector 5"/>
          <p:cNvCxnSpPr/>
          <p:nvPr/>
        </p:nvCxnSpPr>
        <p:spPr>
          <a:xfrm>
            <a:off x="4214810" y="4000504"/>
            <a:ext cx="860110" cy="2"/>
          </a:xfrm>
          <a:prstGeom prst="straightConnector1">
            <a:avLst/>
          </a:prstGeom>
          <a:noFill/>
          <a:ln w="9528">
            <a:solidFill>
              <a:schemeClr val="tx2"/>
            </a:solidFill>
            <a:tailEnd type="triangle"/>
          </a:ln>
        </p:spPr>
        <p:style>
          <a:lnRef idx="2">
            <a:schemeClr val="dk1"/>
          </a:lnRef>
          <a:fillRef idx="1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</p:cxnSp>
      <p:sp>
        <p:nvSpPr>
          <p:cNvPr id="18" name="TextBox 6"/>
          <p:cNvSpPr/>
          <p:nvPr/>
        </p:nvSpPr>
        <p:spPr>
          <a:xfrm>
            <a:off x="5072066" y="3143248"/>
            <a:ext cx="3714776" cy="1846659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900" b="1" dirty="0" smtClean="0">
                <a:solidFill>
                  <a:schemeClr val="tx2">
                    <a:lumMod val="75000"/>
                  </a:schemeClr>
                </a:solidFill>
              </a:rPr>
              <a:t>ESCOLHER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uma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das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estruturas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predefinidas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para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a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montagem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do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infográfico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Você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também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pode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trabalhar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com o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seu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próprio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modelo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para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isso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b="1" dirty="0" smtClean="0">
                <a:solidFill>
                  <a:schemeClr val="tx2">
                    <a:lumMod val="75000"/>
                  </a:schemeClr>
                </a:solidFill>
              </a:rPr>
              <a:t>ESCOLHA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“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Crie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seu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próprio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428596" y="538443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1"/>
                </a:solidFill>
              </a:rPr>
              <a:t>Apresentação conceitual e técnica</a:t>
            </a:r>
          </a:p>
        </p:txBody>
      </p:sp>
      <p:pic>
        <p:nvPicPr>
          <p:cNvPr id="10" name="Placeholder 3" descr="Imagem 13"/>
          <p:cNvPicPr>
            <a:picLocks noGrp="1" noChangeAspect="1"/>
          </p:cNvPicPr>
          <p:nvPr/>
        </p:nvPicPr>
        <p:blipFill>
          <a:blip r:embed="rId2">
            <a:lum/>
          </a:blip>
          <a:srcRect t="8380"/>
          <a:stretch>
            <a:fillRect/>
          </a:stretch>
        </p:blipFill>
        <p:spPr>
          <a:xfrm>
            <a:off x="428596" y="1357298"/>
            <a:ext cx="4031891" cy="2664296"/>
          </a:xfrm>
          <a:prstGeom prst="rect">
            <a:avLst/>
          </a:prstGeom>
          <a:ln>
            <a:noFill/>
          </a:ln>
        </p:spPr>
      </p:pic>
      <p:sp>
        <p:nvSpPr>
          <p:cNvPr id="11" name="TextBox 8"/>
          <p:cNvSpPr/>
          <p:nvPr/>
        </p:nvSpPr>
        <p:spPr>
          <a:xfrm>
            <a:off x="571472" y="4286256"/>
            <a:ext cx="3744413" cy="400110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1">
            <a:spAutoFit/>
          </a:bodyPr>
          <a:lstStyle/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Modelo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Pré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definido</a:t>
            </a:r>
            <a:endParaRPr lang="en-US" sz="20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2" name="Placeholder 3" descr="Imagem 15"/>
          <p:cNvPicPr>
            <a:picLocks noGrp="1" noChangeAspect="1"/>
          </p:cNvPicPr>
          <p:nvPr/>
        </p:nvPicPr>
        <p:blipFill>
          <a:blip r:embed="rId3">
            <a:lum/>
          </a:blip>
          <a:srcRect t="11818" r="1167"/>
          <a:stretch>
            <a:fillRect/>
          </a:stretch>
        </p:blipFill>
        <p:spPr>
          <a:xfrm>
            <a:off x="4857752" y="2797498"/>
            <a:ext cx="3946953" cy="2703204"/>
          </a:xfrm>
          <a:prstGeom prst="rect">
            <a:avLst/>
          </a:prstGeom>
          <a:ln>
            <a:noFill/>
          </a:ln>
        </p:spPr>
      </p:pic>
      <p:sp>
        <p:nvSpPr>
          <p:cNvPr id="19" name="TextBox 10"/>
          <p:cNvSpPr/>
          <p:nvPr/>
        </p:nvSpPr>
        <p:spPr>
          <a:xfrm>
            <a:off x="4857752" y="5631433"/>
            <a:ext cx="3958727" cy="400110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1">
            <a:spAutoFit/>
          </a:bodyPr>
          <a:lstStyle/>
          <a:p>
            <a:pPr algn="ctr"/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Crie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seu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próprio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modelo</a:t>
            </a:r>
            <a:endParaRPr lang="en-US" sz="20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428596" y="538443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1"/>
                </a:solidFill>
              </a:rPr>
              <a:t>Apresentação conceitual e técnica</a:t>
            </a:r>
          </a:p>
        </p:txBody>
      </p:sp>
      <p:pic>
        <p:nvPicPr>
          <p:cNvPr id="8" name="Placeholder 3" descr="Imagem 3"/>
          <p:cNvPicPr>
            <a:picLocks noGrp="1" noChangeAspect="1"/>
          </p:cNvPicPr>
          <p:nvPr/>
        </p:nvPicPr>
        <p:blipFill>
          <a:blip r:embed="rId2">
            <a:lum/>
          </a:blip>
          <a:srcRect l="24406" r="21677" b="1188"/>
          <a:stretch>
            <a:fillRect/>
          </a:stretch>
        </p:blipFill>
        <p:spPr>
          <a:xfrm>
            <a:off x="571472" y="1214422"/>
            <a:ext cx="2031614" cy="3038826"/>
          </a:xfrm>
          <a:prstGeom prst="rect">
            <a:avLst/>
          </a:prstGeom>
          <a:ln>
            <a:noFill/>
          </a:ln>
        </p:spPr>
      </p:pic>
      <p:sp>
        <p:nvSpPr>
          <p:cNvPr id="10" name="TextBox 4"/>
          <p:cNvSpPr/>
          <p:nvPr/>
        </p:nvSpPr>
        <p:spPr>
          <a:xfrm>
            <a:off x="3428992" y="2468115"/>
            <a:ext cx="5013766" cy="2246769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A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comunicação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visual é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uma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das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mais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antigas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mundo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sendo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anterior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processo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comunicação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escrita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Os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homens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das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cavernas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exprimiam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fatos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significativos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seu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cotidiano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por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meio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desenhos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pictóricos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  <a:endParaRPr lang="en-US" sz="1800" b="0" i="0" kern="1200" baseline="0" dirty="0" smtClean="0">
              <a:solidFill>
                <a:srgbClr val="000000"/>
              </a:solidFill>
              <a:uFill>
                <a:solidFill>
                  <a:srgbClr val="000000"/>
                </a:solidFill>
              </a:uFill>
              <a:latin typeface="Arial" charset="0"/>
            </a:endParaRPr>
          </a:p>
        </p:txBody>
      </p:sp>
      <p:sp>
        <p:nvSpPr>
          <p:cNvPr id="11" name="TextBox 5"/>
          <p:cNvSpPr/>
          <p:nvPr/>
        </p:nvSpPr>
        <p:spPr>
          <a:xfrm>
            <a:off x="500034" y="4292608"/>
            <a:ext cx="2214578" cy="193899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500" dirty="0" err="1" smtClean="0">
                <a:solidFill>
                  <a:schemeClr val="tx2">
                    <a:lumMod val="75000"/>
                  </a:schemeClr>
                </a:solidFill>
              </a:rPr>
              <a:t>Em</a:t>
            </a:r>
            <a:r>
              <a:rPr lang="en-US" sz="1500" dirty="0" smtClean="0">
                <a:solidFill>
                  <a:schemeClr val="tx2">
                    <a:lumMod val="75000"/>
                  </a:schemeClr>
                </a:solidFill>
              </a:rPr>
              <a:t> 2013, </a:t>
            </a:r>
            <a:r>
              <a:rPr lang="en-US" sz="1500" dirty="0" err="1" smtClean="0">
                <a:solidFill>
                  <a:schemeClr val="tx2">
                    <a:lumMod val="75000"/>
                  </a:schemeClr>
                </a:solidFill>
              </a:rPr>
              <a:t>equipe</a:t>
            </a:r>
            <a:r>
              <a:rPr lang="en-US" sz="15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1500" dirty="0" err="1" smtClean="0">
                <a:solidFill>
                  <a:schemeClr val="tx2">
                    <a:lumMod val="75000"/>
                  </a:schemeClr>
                </a:solidFill>
              </a:rPr>
              <a:t>pesquisadores</a:t>
            </a:r>
            <a:r>
              <a:rPr lang="en-US" sz="15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500" dirty="0" err="1" smtClean="0">
                <a:solidFill>
                  <a:schemeClr val="tx2">
                    <a:lumMod val="75000"/>
                  </a:schemeClr>
                </a:solidFill>
              </a:rPr>
              <a:t>da</a:t>
            </a:r>
            <a:r>
              <a:rPr lang="en-US" sz="1500" dirty="0" smtClean="0">
                <a:solidFill>
                  <a:schemeClr val="tx2">
                    <a:lumMod val="75000"/>
                  </a:schemeClr>
                </a:solidFill>
              </a:rPr>
              <a:t> Wildlife Conservation Society (WCS) </a:t>
            </a:r>
            <a:r>
              <a:rPr lang="en-US" sz="1500" dirty="0" err="1" smtClean="0">
                <a:solidFill>
                  <a:schemeClr val="tx2">
                    <a:lumMod val="75000"/>
                  </a:schemeClr>
                </a:solidFill>
              </a:rPr>
              <a:t>descobriu</a:t>
            </a:r>
            <a:r>
              <a:rPr lang="en-US" sz="15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500" dirty="0" err="1" smtClean="0">
                <a:solidFill>
                  <a:schemeClr val="tx2">
                    <a:lumMod val="75000"/>
                  </a:schemeClr>
                </a:solidFill>
              </a:rPr>
              <a:t>antigos</a:t>
            </a:r>
            <a:r>
              <a:rPr lang="en-US" sz="15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500" dirty="0" err="1" smtClean="0">
                <a:solidFill>
                  <a:schemeClr val="tx2">
                    <a:lumMod val="75000"/>
                  </a:schemeClr>
                </a:solidFill>
              </a:rPr>
              <a:t>desenhos</a:t>
            </a:r>
            <a:r>
              <a:rPr lang="en-US" sz="15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500" dirty="0" err="1" smtClean="0">
                <a:solidFill>
                  <a:schemeClr val="tx2">
                    <a:lumMod val="75000"/>
                  </a:schemeClr>
                </a:solidFill>
              </a:rPr>
              <a:t>rupestres</a:t>
            </a:r>
            <a:r>
              <a:rPr lang="en-US" sz="15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500" dirty="0" err="1" smtClean="0">
                <a:solidFill>
                  <a:schemeClr val="tx2">
                    <a:lumMod val="75000"/>
                  </a:schemeClr>
                </a:solidFill>
              </a:rPr>
              <a:t>em</a:t>
            </a:r>
            <a:r>
              <a:rPr lang="en-US" sz="1500" dirty="0" smtClean="0">
                <a:solidFill>
                  <a:schemeClr val="tx2">
                    <a:lumMod val="75000"/>
                  </a:schemeClr>
                </a:solidFill>
              </a:rPr>
              <a:t> um </a:t>
            </a:r>
            <a:r>
              <a:rPr lang="en-US" sz="1500" dirty="0" err="1" smtClean="0">
                <a:solidFill>
                  <a:schemeClr val="tx2">
                    <a:lumMod val="75000"/>
                  </a:schemeClr>
                </a:solidFill>
              </a:rPr>
              <a:t>planalto</a:t>
            </a:r>
            <a:r>
              <a:rPr lang="en-US" sz="1500" dirty="0" smtClean="0">
                <a:solidFill>
                  <a:schemeClr val="tx2">
                    <a:lumMod val="75000"/>
                  </a:schemeClr>
                </a:solidFill>
              </a:rPr>
              <a:t> do </a:t>
            </a:r>
            <a:r>
              <a:rPr lang="en-US" sz="1500" dirty="0" err="1" smtClean="0">
                <a:solidFill>
                  <a:schemeClr val="tx2">
                    <a:lumMod val="75000"/>
                  </a:schemeClr>
                </a:solidFill>
              </a:rPr>
              <a:t>Cerrado</a:t>
            </a:r>
            <a:r>
              <a:rPr lang="en-US" sz="15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500" dirty="0" err="1" smtClean="0">
                <a:solidFill>
                  <a:schemeClr val="tx2">
                    <a:lumMod val="75000"/>
                  </a:schemeClr>
                </a:solidFill>
              </a:rPr>
              <a:t>brasileiro</a:t>
            </a:r>
            <a:r>
              <a:rPr lang="en-US" sz="15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1500" dirty="0" err="1" smtClean="0">
                <a:solidFill>
                  <a:schemeClr val="tx2">
                    <a:lumMod val="75000"/>
                  </a:schemeClr>
                </a:solidFill>
              </a:rPr>
              <a:t>na</a:t>
            </a:r>
            <a:r>
              <a:rPr lang="en-US" sz="15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500" dirty="0" err="1" smtClean="0">
                <a:solidFill>
                  <a:schemeClr val="tx2">
                    <a:lumMod val="75000"/>
                  </a:schemeClr>
                </a:solidFill>
              </a:rPr>
              <a:t>fronteira</a:t>
            </a:r>
            <a:r>
              <a:rPr lang="en-US" sz="1500" dirty="0" smtClean="0">
                <a:solidFill>
                  <a:schemeClr val="tx2">
                    <a:lumMod val="75000"/>
                  </a:schemeClr>
                </a:solidFill>
              </a:rPr>
              <a:t> com o </a:t>
            </a:r>
            <a:r>
              <a:rPr lang="en-US" sz="1500" dirty="0" err="1" smtClean="0">
                <a:solidFill>
                  <a:schemeClr val="tx2">
                    <a:lumMod val="75000"/>
                  </a:schemeClr>
                </a:solidFill>
              </a:rPr>
              <a:t>Pantanal</a:t>
            </a:r>
            <a:r>
              <a:rPr lang="en-US" sz="1500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428596" y="538443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1"/>
                </a:solidFill>
              </a:rPr>
              <a:t>Apresentação conceitual e técnica</a:t>
            </a:r>
          </a:p>
        </p:txBody>
      </p:sp>
      <p:pic>
        <p:nvPicPr>
          <p:cNvPr id="15" name="Placeholder 3" descr="Imagem 4"/>
          <p:cNvPicPr>
            <a:picLocks noGrp="1" noChangeAspect="1"/>
          </p:cNvPicPr>
          <p:nvPr/>
        </p:nvPicPr>
        <p:blipFill>
          <a:blip r:embed="rId2">
            <a:lum/>
          </a:blip>
          <a:srcRect t="12726" r="-66"/>
          <a:stretch>
            <a:fillRect/>
          </a:stretch>
        </p:blipFill>
        <p:spPr>
          <a:xfrm>
            <a:off x="2335191" y="1251332"/>
            <a:ext cx="6523089" cy="4892312"/>
          </a:xfrm>
          <a:prstGeom prst="rect">
            <a:avLst/>
          </a:prstGeom>
          <a:ln>
            <a:noFill/>
          </a:ln>
        </p:spPr>
      </p:pic>
      <p:cxnSp>
        <p:nvCxnSpPr>
          <p:cNvPr id="16" name="Straight Arrow Connector 2"/>
          <p:cNvCxnSpPr/>
          <p:nvPr/>
        </p:nvCxnSpPr>
        <p:spPr>
          <a:xfrm flipV="1">
            <a:off x="2071670" y="4853278"/>
            <a:ext cx="2413531" cy="4482"/>
          </a:xfrm>
          <a:prstGeom prst="straightConnector1">
            <a:avLst/>
          </a:prstGeom>
          <a:noFill/>
          <a:ln w="9528">
            <a:solidFill>
              <a:schemeClr val="tx2"/>
            </a:solidFill>
            <a:tailEnd type="triangle"/>
          </a:ln>
        </p:spPr>
        <p:style>
          <a:lnRef idx="2">
            <a:schemeClr val="dk1"/>
          </a:lnRef>
          <a:fillRef idx="1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</p:cxnSp>
      <p:sp>
        <p:nvSpPr>
          <p:cNvPr id="18" name="TextBox 4"/>
          <p:cNvSpPr/>
          <p:nvPr/>
        </p:nvSpPr>
        <p:spPr>
          <a:xfrm>
            <a:off x="857224" y="2143116"/>
            <a:ext cx="1494877" cy="707886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Painel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ações</a:t>
            </a:r>
            <a:endParaRPr lang="en-US" sz="20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0" name="TextBox 5"/>
          <p:cNvSpPr/>
          <p:nvPr/>
        </p:nvSpPr>
        <p:spPr>
          <a:xfrm>
            <a:off x="928662" y="4500570"/>
            <a:ext cx="1698718" cy="707886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Tela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Trabalho</a:t>
            </a:r>
            <a:endParaRPr lang="en-US" sz="20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cxnSp>
        <p:nvCxnSpPr>
          <p:cNvPr id="21" name="Straight Arrow Connector 6"/>
          <p:cNvCxnSpPr/>
          <p:nvPr/>
        </p:nvCxnSpPr>
        <p:spPr>
          <a:xfrm flipV="1">
            <a:off x="2071670" y="1714198"/>
            <a:ext cx="1661039" cy="290"/>
          </a:xfrm>
          <a:prstGeom prst="straightConnector1">
            <a:avLst/>
          </a:prstGeom>
          <a:noFill/>
          <a:ln w="9528">
            <a:solidFill>
              <a:schemeClr val="tx2"/>
            </a:solidFill>
            <a:tailEnd type="triangle"/>
          </a:ln>
        </p:spPr>
        <p:style>
          <a:lnRef idx="2">
            <a:schemeClr val="dk1"/>
          </a:lnRef>
          <a:fillRef idx="1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</p:cxnSp>
      <p:sp>
        <p:nvSpPr>
          <p:cNvPr id="22" name="TextBox 7"/>
          <p:cNvSpPr/>
          <p:nvPr/>
        </p:nvSpPr>
        <p:spPr>
          <a:xfrm>
            <a:off x="873018" y="1363792"/>
            <a:ext cx="1698718" cy="707886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Barra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comandos</a:t>
            </a:r>
            <a:endParaRPr lang="en-US" sz="20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cxnSp>
        <p:nvCxnSpPr>
          <p:cNvPr id="10" name="Straight Arrow Connector 6"/>
          <p:cNvCxnSpPr/>
          <p:nvPr/>
        </p:nvCxnSpPr>
        <p:spPr>
          <a:xfrm>
            <a:off x="1643042" y="2571744"/>
            <a:ext cx="642942" cy="1588"/>
          </a:xfrm>
          <a:prstGeom prst="straightConnector1">
            <a:avLst/>
          </a:prstGeom>
          <a:noFill/>
          <a:ln w="9528">
            <a:solidFill>
              <a:schemeClr val="tx2"/>
            </a:solidFill>
            <a:tailEnd type="triangle"/>
          </a:ln>
        </p:spPr>
        <p:style>
          <a:lnRef idx="2">
            <a:schemeClr val="dk1"/>
          </a:lnRef>
          <a:fillRef idx="1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428596" y="538443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1"/>
                </a:solidFill>
              </a:rPr>
              <a:t>Apresentação conceitual e técnica</a:t>
            </a:r>
          </a:p>
        </p:txBody>
      </p:sp>
      <p:pic>
        <p:nvPicPr>
          <p:cNvPr id="11" name="Placeholder 3" descr="Imagem 3"/>
          <p:cNvPicPr>
            <a:picLocks noGrp="1" noChangeAspect="1"/>
          </p:cNvPicPr>
          <p:nvPr/>
        </p:nvPicPr>
        <p:blipFill>
          <a:blip r:embed="rId2">
            <a:lum/>
          </a:blip>
          <a:srcRect l="-1" t="12726" r="-66"/>
          <a:stretch>
            <a:fillRect/>
          </a:stretch>
        </p:blipFill>
        <p:spPr>
          <a:xfrm>
            <a:off x="467542" y="1577535"/>
            <a:ext cx="3528395" cy="2578178"/>
          </a:xfrm>
          <a:prstGeom prst="rect">
            <a:avLst/>
          </a:prstGeom>
          <a:ln>
            <a:noFill/>
          </a:ln>
        </p:spPr>
      </p:pic>
      <p:pic>
        <p:nvPicPr>
          <p:cNvPr id="12" name="Placeholder 3" descr="Imagem 4"/>
          <p:cNvPicPr>
            <a:picLocks noGrp="1" noChangeAspect="1"/>
          </p:cNvPicPr>
          <p:nvPr/>
        </p:nvPicPr>
        <p:blipFill>
          <a:blip r:embed="rId3">
            <a:lum/>
          </a:blip>
          <a:srcRect t="12272" r="1168"/>
          <a:stretch>
            <a:fillRect/>
          </a:stretch>
        </p:blipFill>
        <p:spPr>
          <a:xfrm>
            <a:off x="5182225" y="1643050"/>
            <a:ext cx="3316053" cy="2573817"/>
          </a:xfrm>
          <a:prstGeom prst="rect">
            <a:avLst/>
          </a:prstGeom>
          <a:ln>
            <a:noFill/>
          </a:ln>
        </p:spPr>
      </p:pic>
      <p:sp>
        <p:nvSpPr>
          <p:cNvPr id="13" name="TextBox 3"/>
          <p:cNvSpPr/>
          <p:nvPr/>
        </p:nvSpPr>
        <p:spPr>
          <a:xfrm>
            <a:off x="400092" y="4248701"/>
            <a:ext cx="4600536" cy="1015663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Para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começar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vamos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ESCOLHER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fundo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nossa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produção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Para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isto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basta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CLICAR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no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botão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“Fundo”.</a:t>
            </a:r>
          </a:p>
        </p:txBody>
      </p:sp>
      <p:sp>
        <p:nvSpPr>
          <p:cNvPr id="14" name="TextBox 6"/>
          <p:cNvSpPr/>
          <p:nvPr/>
        </p:nvSpPr>
        <p:spPr>
          <a:xfrm>
            <a:off x="5214942" y="4336240"/>
            <a:ext cx="3500462" cy="707886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São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diversas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possibilidades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entre cores,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texturas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imagens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.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428596" y="538443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1"/>
                </a:solidFill>
              </a:rPr>
              <a:t>Apresentação conceitual e técnica</a:t>
            </a:r>
          </a:p>
        </p:txBody>
      </p:sp>
      <p:pic>
        <p:nvPicPr>
          <p:cNvPr id="8" name="Placeholder 3" descr="Imagem 12"/>
          <p:cNvPicPr>
            <a:picLocks noGrp="1" noChangeAspect="1"/>
          </p:cNvPicPr>
          <p:nvPr/>
        </p:nvPicPr>
        <p:blipFill>
          <a:blip r:embed="rId2">
            <a:lum/>
          </a:blip>
          <a:srcRect l="-1" t="12273" r="-66"/>
          <a:stretch>
            <a:fillRect/>
          </a:stretch>
        </p:blipFill>
        <p:spPr>
          <a:xfrm>
            <a:off x="4000496" y="2086318"/>
            <a:ext cx="4213729" cy="3128632"/>
          </a:xfrm>
          <a:prstGeom prst="rect">
            <a:avLst/>
          </a:prstGeom>
          <a:ln>
            <a:noFill/>
          </a:ln>
        </p:spPr>
      </p:pic>
      <p:sp>
        <p:nvSpPr>
          <p:cNvPr id="10" name="TextBox 12"/>
          <p:cNvSpPr/>
          <p:nvPr/>
        </p:nvSpPr>
        <p:spPr>
          <a:xfrm>
            <a:off x="857224" y="2071678"/>
            <a:ext cx="2786082" cy="1631216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Dependendo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seu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projeto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é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possível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dividir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a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tela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trabalho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partes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como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mostra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a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figura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lado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428596" y="538443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1"/>
                </a:solidFill>
              </a:rPr>
              <a:t>Apresentação conceitual e técnica</a:t>
            </a:r>
          </a:p>
        </p:txBody>
      </p:sp>
      <p:pic>
        <p:nvPicPr>
          <p:cNvPr id="8" name="Placeholder 3" descr="Imagem 3"/>
          <p:cNvPicPr>
            <a:picLocks noGrp="1" noChangeAspect="1"/>
          </p:cNvPicPr>
          <p:nvPr/>
        </p:nvPicPr>
        <p:blipFill>
          <a:blip r:embed="rId2">
            <a:lum/>
          </a:blip>
          <a:srcRect l="-1" t="8408" r="-66"/>
          <a:stretch>
            <a:fillRect/>
          </a:stretch>
        </p:blipFill>
        <p:spPr>
          <a:xfrm>
            <a:off x="928662" y="2143116"/>
            <a:ext cx="4417640" cy="3002634"/>
          </a:xfrm>
          <a:prstGeom prst="rect">
            <a:avLst/>
          </a:prstGeom>
          <a:ln>
            <a:noFill/>
          </a:ln>
        </p:spPr>
      </p:pic>
      <p:sp>
        <p:nvSpPr>
          <p:cNvPr id="10" name="TextBox 3"/>
          <p:cNvSpPr/>
          <p:nvPr/>
        </p:nvSpPr>
        <p:spPr>
          <a:xfrm>
            <a:off x="5715008" y="2633016"/>
            <a:ext cx="2571768" cy="193899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Após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definir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fundo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nosso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Infográfico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é a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hora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escolher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elementos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gráficos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Para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isto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basta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CLICAR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no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botão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gráficos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428596" y="538443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1"/>
                </a:solidFill>
              </a:rPr>
              <a:t>Apresentação conceitual e técnica</a:t>
            </a:r>
          </a:p>
        </p:txBody>
      </p:sp>
      <p:pic>
        <p:nvPicPr>
          <p:cNvPr id="6" name="Placeholder 3" descr="Imagem 8"/>
          <p:cNvPicPr>
            <a:picLocks noGrp="1" noChangeAspect="1"/>
          </p:cNvPicPr>
          <p:nvPr/>
        </p:nvPicPr>
        <p:blipFill>
          <a:blip r:embed="rId2">
            <a:lum/>
          </a:blip>
          <a:srcRect t="8409" r="2051"/>
          <a:stretch>
            <a:fillRect/>
          </a:stretch>
        </p:blipFill>
        <p:spPr>
          <a:xfrm>
            <a:off x="785786" y="1643050"/>
            <a:ext cx="3476256" cy="2592287"/>
          </a:xfrm>
          <a:prstGeom prst="rect">
            <a:avLst/>
          </a:prstGeom>
          <a:ln>
            <a:noFill/>
          </a:ln>
        </p:spPr>
      </p:pic>
      <p:sp>
        <p:nvSpPr>
          <p:cNvPr id="7" name="TextBox 5"/>
          <p:cNvSpPr/>
          <p:nvPr/>
        </p:nvSpPr>
        <p:spPr>
          <a:xfrm>
            <a:off x="642910" y="4572008"/>
            <a:ext cx="3786214" cy="1631216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Os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gráficos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divididos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Ícones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Imagens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.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Cada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um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destes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grupos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organizados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categorias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.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Aqui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foi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escolhido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Educação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</p:txBody>
      </p:sp>
      <p:pic>
        <p:nvPicPr>
          <p:cNvPr id="11" name="Placeholder 3" descr="Imagem 13"/>
          <p:cNvPicPr>
            <a:picLocks noGrp="1" noChangeAspect="1"/>
          </p:cNvPicPr>
          <p:nvPr/>
        </p:nvPicPr>
        <p:blipFill>
          <a:blip r:embed="rId3">
            <a:lum/>
          </a:blip>
          <a:srcRect t="9090" r="1167"/>
          <a:stretch>
            <a:fillRect/>
          </a:stretch>
        </p:blipFill>
        <p:spPr>
          <a:xfrm>
            <a:off x="5143504" y="1857364"/>
            <a:ext cx="3295196" cy="2578645"/>
          </a:xfrm>
          <a:prstGeom prst="rect">
            <a:avLst/>
          </a:prstGeom>
          <a:ln>
            <a:noFill/>
          </a:ln>
        </p:spPr>
      </p:pic>
      <p:sp>
        <p:nvSpPr>
          <p:cNvPr id="12" name="TextBox 8"/>
          <p:cNvSpPr/>
          <p:nvPr/>
        </p:nvSpPr>
        <p:spPr>
          <a:xfrm>
            <a:off x="5072067" y="4786322"/>
            <a:ext cx="3429024" cy="707886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algn="just"/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Você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também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pode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importar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itens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seu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computador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</p:txBody>
      </p:sp>
      <p:cxnSp>
        <p:nvCxnSpPr>
          <p:cNvPr id="8" name="Straight Arrow Connector 6"/>
          <p:cNvCxnSpPr/>
          <p:nvPr/>
        </p:nvCxnSpPr>
        <p:spPr>
          <a:xfrm rot="16200000" flipV="1">
            <a:off x="1178695" y="3964785"/>
            <a:ext cx="857256" cy="357190"/>
          </a:xfrm>
          <a:prstGeom prst="straightConnector1">
            <a:avLst/>
          </a:prstGeom>
          <a:noFill/>
          <a:ln w="9528">
            <a:solidFill>
              <a:srgbClr val="4A7EBB">
                <a:alpha val="100000"/>
              </a:srgbClr>
            </a:solidFill>
            <a:tailEnd type="triangle"/>
          </a:ln>
        </p:spPr>
        <p:style>
          <a:lnRef idx="2">
            <a:schemeClr val="dk1"/>
          </a:lnRef>
          <a:fillRef idx="1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428596" y="538443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1"/>
                </a:solidFill>
              </a:rPr>
              <a:t>Apresentação conceitual e técnica</a:t>
            </a:r>
          </a:p>
        </p:txBody>
      </p:sp>
      <p:pic>
        <p:nvPicPr>
          <p:cNvPr id="6" name="Placeholder 3" descr="Imagem 1"/>
          <p:cNvPicPr>
            <a:picLocks noGrp="1" noChangeAspect="1"/>
          </p:cNvPicPr>
          <p:nvPr/>
        </p:nvPicPr>
        <p:blipFill>
          <a:blip r:embed="rId2">
            <a:lum/>
          </a:blip>
          <a:srcRect t="8409"/>
          <a:stretch>
            <a:fillRect/>
          </a:stretch>
        </p:blipFill>
        <p:spPr>
          <a:xfrm>
            <a:off x="539551" y="1376483"/>
            <a:ext cx="4176467" cy="2927397"/>
          </a:xfrm>
          <a:prstGeom prst="rect">
            <a:avLst/>
          </a:prstGeom>
          <a:ln>
            <a:noFill/>
          </a:ln>
        </p:spPr>
      </p:pic>
      <p:cxnSp>
        <p:nvCxnSpPr>
          <p:cNvPr id="7" name="Straight Arrow Connector 2"/>
          <p:cNvCxnSpPr/>
          <p:nvPr/>
        </p:nvCxnSpPr>
        <p:spPr>
          <a:xfrm rot="16200000" flipV="1">
            <a:off x="468495" y="2817597"/>
            <a:ext cx="2330850" cy="1267639"/>
          </a:xfrm>
          <a:prstGeom prst="straightConnector1">
            <a:avLst/>
          </a:prstGeom>
          <a:noFill/>
          <a:ln w="9528">
            <a:solidFill>
              <a:srgbClr val="4A7EBB">
                <a:alpha val="100000"/>
              </a:srgbClr>
            </a:solidFill>
            <a:tailEnd type="triangle"/>
          </a:ln>
        </p:spPr>
        <p:style>
          <a:lnRef idx="2">
            <a:schemeClr val="dk1"/>
          </a:lnRef>
          <a:fillRef idx="1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</p:cxnSp>
      <p:sp>
        <p:nvSpPr>
          <p:cNvPr id="11" name="TextBox 3"/>
          <p:cNvSpPr/>
          <p:nvPr/>
        </p:nvSpPr>
        <p:spPr>
          <a:xfrm>
            <a:off x="467543" y="4633969"/>
            <a:ext cx="4318771" cy="1015663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Para 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COLOCAR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as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imagens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devemos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seguir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mesmos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procedimentos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do item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ícone</a:t>
            </a:r>
            <a:endParaRPr lang="en-US" sz="20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2" name="Placeholder 3" descr="Imagem 8"/>
          <p:cNvPicPr>
            <a:picLocks noGrp="1" noChangeAspect="1"/>
          </p:cNvPicPr>
          <p:nvPr/>
        </p:nvPicPr>
        <p:blipFill>
          <a:blip r:embed="rId3">
            <a:lum/>
          </a:blip>
          <a:srcRect l="881" t="8864"/>
          <a:stretch>
            <a:fillRect/>
          </a:stretch>
        </p:blipFill>
        <p:spPr>
          <a:xfrm>
            <a:off x="5148063" y="3357562"/>
            <a:ext cx="3610728" cy="2664296"/>
          </a:xfrm>
          <a:prstGeom prst="rect">
            <a:avLst/>
          </a:prstGeom>
          <a:ln>
            <a:noFill/>
          </a:ln>
        </p:spPr>
      </p:pic>
      <p:cxnSp>
        <p:nvCxnSpPr>
          <p:cNvPr id="13" name="Straight Arrow Connector 5"/>
          <p:cNvCxnSpPr/>
          <p:nvPr/>
        </p:nvCxnSpPr>
        <p:spPr>
          <a:xfrm rot="5400000">
            <a:off x="6185056" y="3087010"/>
            <a:ext cx="3086652" cy="26220"/>
          </a:xfrm>
          <a:prstGeom prst="straightConnector1">
            <a:avLst/>
          </a:prstGeom>
          <a:noFill/>
          <a:ln w="9528">
            <a:solidFill>
              <a:srgbClr val="4A7EBB">
                <a:alpha val="100000"/>
              </a:srgbClr>
            </a:solidFill>
            <a:tailEnd type="triangle"/>
          </a:ln>
        </p:spPr>
        <p:style>
          <a:lnRef idx="2">
            <a:schemeClr val="dk1"/>
          </a:lnRef>
          <a:fillRef idx="1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</p:cxnSp>
      <p:cxnSp>
        <p:nvCxnSpPr>
          <p:cNvPr id="14" name="Straight Arrow Connector 6"/>
          <p:cNvCxnSpPr/>
          <p:nvPr/>
        </p:nvCxnSpPr>
        <p:spPr>
          <a:xfrm rot="5400000">
            <a:off x="5716722" y="2698088"/>
            <a:ext cx="2300835" cy="18245"/>
          </a:xfrm>
          <a:prstGeom prst="straightConnector1">
            <a:avLst/>
          </a:prstGeom>
          <a:noFill/>
          <a:ln w="9528">
            <a:solidFill>
              <a:srgbClr val="4A7EBB">
                <a:alpha val="100000"/>
              </a:srgbClr>
            </a:solidFill>
            <a:tailEnd type="triangle"/>
          </a:ln>
        </p:spPr>
        <p:style>
          <a:lnRef idx="2">
            <a:schemeClr val="dk1"/>
          </a:lnRef>
          <a:fillRef idx="1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</p:cxnSp>
      <p:cxnSp>
        <p:nvCxnSpPr>
          <p:cNvPr id="15" name="Straight Arrow Connector 7"/>
          <p:cNvCxnSpPr/>
          <p:nvPr/>
        </p:nvCxnSpPr>
        <p:spPr>
          <a:xfrm rot="5400000">
            <a:off x="5243776" y="2870369"/>
            <a:ext cx="2672938" cy="15961"/>
          </a:xfrm>
          <a:prstGeom prst="straightConnector1">
            <a:avLst/>
          </a:prstGeom>
          <a:noFill/>
          <a:ln w="9528">
            <a:solidFill>
              <a:srgbClr val="4A7EBB">
                <a:alpha val="100000"/>
              </a:srgbClr>
            </a:solidFill>
            <a:tailEnd type="triangle"/>
          </a:ln>
        </p:spPr>
        <p:style>
          <a:lnRef idx="2">
            <a:schemeClr val="dk1"/>
          </a:lnRef>
          <a:fillRef idx="1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</p:cxnSp>
      <p:sp>
        <p:nvSpPr>
          <p:cNvPr id="16" name="TextBox 8"/>
          <p:cNvSpPr/>
          <p:nvPr/>
        </p:nvSpPr>
        <p:spPr>
          <a:xfrm>
            <a:off x="5786446" y="1115449"/>
            <a:ext cx="2016225" cy="400110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          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Imagens</a:t>
            </a:r>
            <a:endParaRPr lang="en-US" sz="20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428596" y="538443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1"/>
                </a:solidFill>
              </a:rPr>
              <a:t>Apresentação conceitual e técnica</a:t>
            </a:r>
          </a:p>
        </p:txBody>
      </p:sp>
      <p:pic>
        <p:nvPicPr>
          <p:cNvPr id="17" name="Placeholder 3" descr="Imagem 1"/>
          <p:cNvPicPr>
            <a:picLocks noGrp="1" noChangeAspect="1"/>
          </p:cNvPicPr>
          <p:nvPr/>
        </p:nvPicPr>
        <p:blipFill>
          <a:blip r:embed="rId2">
            <a:lum/>
          </a:blip>
          <a:srcRect l="-1" t="9090" r="-66"/>
          <a:stretch>
            <a:fillRect/>
          </a:stretch>
        </p:blipFill>
        <p:spPr>
          <a:xfrm>
            <a:off x="428596" y="1945217"/>
            <a:ext cx="3348405" cy="2841105"/>
          </a:xfrm>
          <a:prstGeom prst="rect">
            <a:avLst/>
          </a:prstGeom>
          <a:ln>
            <a:noFill/>
          </a:ln>
        </p:spPr>
      </p:pic>
      <p:sp>
        <p:nvSpPr>
          <p:cNvPr id="18" name="TextBox 2"/>
          <p:cNvSpPr/>
          <p:nvPr/>
        </p:nvSpPr>
        <p:spPr>
          <a:xfrm>
            <a:off x="142844" y="1242940"/>
            <a:ext cx="4320476" cy="400110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O próximo item é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COLOCAR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 os textos</a:t>
            </a:r>
          </a:p>
        </p:txBody>
      </p:sp>
      <p:cxnSp>
        <p:nvCxnSpPr>
          <p:cNvPr id="19" name="Straight Arrow Connector 3"/>
          <p:cNvCxnSpPr/>
          <p:nvPr/>
        </p:nvCxnSpPr>
        <p:spPr>
          <a:xfrm rot="16200000" flipV="1">
            <a:off x="-704052" y="4204458"/>
            <a:ext cx="2735728" cy="41803"/>
          </a:xfrm>
          <a:prstGeom prst="straightConnector1">
            <a:avLst/>
          </a:prstGeom>
          <a:noFill/>
          <a:ln w="9528">
            <a:solidFill>
              <a:schemeClr val="tx2"/>
            </a:solidFill>
            <a:tailEnd type="triangle"/>
          </a:ln>
        </p:spPr>
        <p:style>
          <a:lnRef idx="2">
            <a:schemeClr val="dk1"/>
          </a:lnRef>
          <a:fillRef idx="1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</p:cxnSp>
      <p:sp>
        <p:nvSpPr>
          <p:cNvPr id="20" name="TextBox 4"/>
          <p:cNvSpPr/>
          <p:nvPr/>
        </p:nvSpPr>
        <p:spPr>
          <a:xfrm>
            <a:off x="785786" y="5357826"/>
            <a:ext cx="2736305" cy="400110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algn="just"/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CLICAR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no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botão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texto</a:t>
            </a:r>
            <a:endParaRPr lang="en-US" sz="20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21" name="Placeholder 3" descr="Imagem 7"/>
          <p:cNvPicPr>
            <a:picLocks noGrp="1" noChangeAspect="1"/>
          </p:cNvPicPr>
          <p:nvPr/>
        </p:nvPicPr>
        <p:blipFill>
          <a:blip r:embed="rId3">
            <a:lum/>
          </a:blip>
          <a:srcRect t="8863" r="-66"/>
          <a:stretch>
            <a:fillRect/>
          </a:stretch>
        </p:blipFill>
        <p:spPr>
          <a:xfrm>
            <a:off x="4286302" y="1357298"/>
            <a:ext cx="4500540" cy="3277914"/>
          </a:xfrm>
          <a:prstGeom prst="rect">
            <a:avLst/>
          </a:prstGeom>
          <a:ln>
            <a:noFill/>
          </a:ln>
        </p:spPr>
      </p:pic>
      <p:sp>
        <p:nvSpPr>
          <p:cNvPr id="22" name="TextBox 6"/>
          <p:cNvSpPr/>
          <p:nvPr/>
        </p:nvSpPr>
        <p:spPr>
          <a:xfrm>
            <a:off x="4214810" y="4714884"/>
            <a:ext cx="4643470" cy="1631216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Assim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como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nos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editores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texto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Piktochart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oferece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uma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série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ações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para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se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trabalhar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com 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texto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como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alinhamentos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tipos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fontes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tamanhos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cores etc.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428596" y="538443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1"/>
                </a:solidFill>
              </a:rPr>
              <a:t>Apresentação conceitual e técnica</a:t>
            </a:r>
          </a:p>
        </p:txBody>
      </p:sp>
      <p:sp>
        <p:nvSpPr>
          <p:cNvPr id="10" name="TextBox 1"/>
          <p:cNvSpPr/>
          <p:nvPr/>
        </p:nvSpPr>
        <p:spPr>
          <a:xfrm>
            <a:off x="428596" y="1428736"/>
            <a:ext cx="5320046" cy="400110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Piktochart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possui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ainda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Botão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FERRAMENTAS</a:t>
            </a:r>
          </a:p>
        </p:txBody>
      </p:sp>
      <p:pic>
        <p:nvPicPr>
          <p:cNvPr id="11" name="Placeholder 3" descr="Imagem 2"/>
          <p:cNvPicPr>
            <a:picLocks noGrp="1" noChangeAspect="1"/>
          </p:cNvPicPr>
          <p:nvPr/>
        </p:nvPicPr>
        <p:blipFill>
          <a:blip r:embed="rId2">
            <a:lum/>
          </a:blip>
          <a:srcRect t="8636" r="-66"/>
          <a:stretch>
            <a:fillRect/>
          </a:stretch>
        </p:blipFill>
        <p:spPr>
          <a:xfrm>
            <a:off x="501801" y="2146015"/>
            <a:ext cx="4284513" cy="3354687"/>
          </a:xfrm>
          <a:prstGeom prst="rect">
            <a:avLst/>
          </a:prstGeom>
          <a:ln>
            <a:noFill/>
          </a:ln>
        </p:spPr>
      </p:pic>
      <p:cxnSp>
        <p:nvCxnSpPr>
          <p:cNvPr id="12" name="Straight Arrow Connector 3"/>
          <p:cNvCxnSpPr/>
          <p:nvPr/>
        </p:nvCxnSpPr>
        <p:spPr>
          <a:xfrm rot="10800000">
            <a:off x="1325940" y="3643313"/>
            <a:ext cx="3960440" cy="0"/>
          </a:xfrm>
          <a:prstGeom prst="straightConnector1">
            <a:avLst/>
          </a:prstGeom>
          <a:noFill/>
          <a:ln w="9528">
            <a:solidFill>
              <a:srgbClr val="4A7EBB">
                <a:alpha val="100000"/>
              </a:srgbClr>
            </a:solidFill>
            <a:tailEnd type="triangle"/>
          </a:ln>
        </p:spPr>
        <p:style>
          <a:lnRef idx="2">
            <a:schemeClr val="dk1"/>
          </a:lnRef>
          <a:fillRef idx="1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</p:cxnSp>
      <p:sp>
        <p:nvSpPr>
          <p:cNvPr id="13" name="TextBox 4"/>
          <p:cNvSpPr/>
          <p:nvPr/>
        </p:nvSpPr>
        <p:spPr>
          <a:xfrm>
            <a:off x="5286380" y="3214686"/>
            <a:ext cx="1851687" cy="193899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As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ferramentas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disponíveis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:</a:t>
            </a:r>
          </a:p>
          <a:p>
            <a:pPr marL="285750" indent="-285750" algn="l">
              <a:spcBef>
                <a:spcPts val="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</a:pP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Gráficos</a:t>
            </a:r>
            <a:endParaRPr lang="en-US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285750" indent="-285750" algn="l">
              <a:spcBef>
                <a:spcPts val="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</a:pP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Vídeos</a:t>
            </a:r>
            <a:endParaRPr lang="en-US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285750" indent="-285750" algn="l">
              <a:spcBef>
                <a:spcPts val="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</a:pP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Mapas</a:t>
            </a:r>
            <a:endParaRPr lang="en-US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285750" indent="-285750" algn="l">
              <a:spcBef>
                <a:spcPts val="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</a:pP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Linhas</a:t>
            </a:r>
            <a:endParaRPr lang="en-US" sz="20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428596" y="538443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1"/>
                </a:solidFill>
              </a:rPr>
              <a:t>Apresentação conceitual e técnica</a:t>
            </a:r>
          </a:p>
        </p:txBody>
      </p:sp>
      <p:pic>
        <p:nvPicPr>
          <p:cNvPr id="8" name="Placeholder 3" descr="Imagem 1"/>
          <p:cNvPicPr>
            <a:picLocks noGrp="1" noChangeAspect="1"/>
          </p:cNvPicPr>
          <p:nvPr/>
        </p:nvPicPr>
        <p:blipFill>
          <a:blip r:embed="rId2" cstate="print">
            <a:lum/>
          </a:blip>
          <a:srcRect t="8635"/>
          <a:stretch>
            <a:fillRect/>
          </a:stretch>
        </p:blipFill>
        <p:spPr>
          <a:xfrm>
            <a:off x="428596" y="1214422"/>
            <a:ext cx="4140868" cy="2936050"/>
          </a:xfrm>
          <a:prstGeom prst="rect">
            <a:avLst/>
          </a:prstGeom>
          <a:ln>
            <a:noFill/>
          </a:ln>
        </p:spPr>
      </p:pic>
      <p:sp>
        <p:nvSpPr>
          <p:cNvPr id="14" name="TextBox 2"/>
          <p:cNvSpPr/>
          <p:nvPr/>
        </p:nvSpPr>
        <p:spPr>
          <a:xfrm>
            <a:off x="4857752" y="1214422"/>
            <a:ext cx="3600404" cy="1631216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se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clicar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no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botão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GRÁFICOS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temos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uma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tela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trabalho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para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a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construção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automática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gráficos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podem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ser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inseridos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seu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infográfico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</p:txBody>
      </p:sp>
      <p:pic>
        <p:nvPicPr>
          <p:cNvPr id="15" name="Placeholder 3" descr="Imagem 3"/>
          <p:cNvPicPr>
            <a:picLocks noGrp="1" noChangeAspect="1"/>
          </p:cNvPicPr>
          <p:nvPr/>
        </p:nvPicPr>
        <p:blipFill>
          <a:blip r:embed="rId3" cstate="print">
            <a:lum/>
          </a:blip>
          <a:srcRect t="8863" r="2051"/>
          <a:stretch>
            <a:fillRect/>
          </a:stretch>
        </p:blipFill>
        <p:spPr>
          <a:xfrm>
            <a:off x="4786314" y="3214686"/>
            <a:ext cx="4012478" cy="3095674"/>
          </a:xfrm>
          <a:prstGeom prst="rect">
            <a:avLst/>
          </a:prstGeom>
          <a:ln>
            <a:noFill/>
          </a:ln>
        </p:spPr>
      </p:pic>
      <p:cxnSp>
        <p:nvCxnSpPr>
          <p:cNvPr id="16" name="Straight Arrow Connector 4"/>
          <p:cNvCxnSpPr/>
          <p:nvPr/>
        </p:nvCxnSpPr>
        <p:spPr>
          <a:xfrm flipV="1">
            <a:off x="2987820" y="5732501"/>
            <a:ext cx="4151015" cy="761"/>
          </a:xfrm>
          <a:prstGeom prst="straightConnector1">
            <a:avLst/>
          </a:prstGeom>
          <a:noFill/>
          <a:ln w="9528">
            <a:solidFill>
              <a:srgbClr val="4A7EBB">
                <a:alpha val="100000"/>
              </a:srgbClr>
            </a:solidFill>
            <a:tailEnd type="triangle"/>
          </a:ln>
        </p:spPr>
        <p:style>
          <a:lnRef idx="2">
            <a:schemeClr val="dk1"/>
          </a:lnRef>
          <a:fillRef idx="1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</p:cxnSp>
      <p:sp>
        <p:nvSpPr>
          <p:cNvPr id="17" name="TextBox 5"/>
          <p:cNvSpPr/>
          <p:nvPr/>
        </p:nvSpPr>
        <p:spPr>
          <a:xfrm>
            <a:off x="2065748" y="5548588"/>
            <a:ext cx="1780753" cy="400110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algn="just"/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Gráfico</a:t>
            </a:r>
            <a:endParaRPr lang="en-US" sz="20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428596" y="538443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1"/>
                </a:solidFill>
              </a:rPr>
              <a:t>Apresentação conceitual e técnica</a:t>
            </a:r>
          </a:p>
        </p:txBody>
      </p:sp>
      <p:pic>
        <p:nvPicPr>
          <p:cNvPr id="19" name="Placeholder 3" descr="Imagem 1"/>
          <p:cNvPicPr>
            <a:picLocks noGrp="1" noChangeAspect="1"/>
          </p:cNvPicPr>
          <p:nvPr/>
        </p:nvPicPr>
        <p:blipFill>
          <a:blip r:embed="rId2">
            <a:lum/>
          </a:blip>
          <a:srcRect t="9318" r="-66"/>
          <a:stretch>
            <a:fillRect/>
          </a:stretch>
        </p:blipFill>
        <p:spPr>
          <a:xfrm>
            <a:off x="714348" y="2285992"/>
            <a:ext cx="3817459" cy="2714644"/>
          </a:xfrm>
          <a:prstGeom prst="rect">
            <a:avLst/>
          </a:prstGeom>
          <a:ln>
            <a:noFill/>
          </a:ln>
        </p:spPr>
      </p:pic>
      <p:sp>
        <p:nvSpPr>
          <p:cNvPr id="20" name="TextBox 2"/>
          <p:cNvSpPr/>
          <p:nvPr/>
        </p:nvSpPr>
        <p:spPr>
          <a:xfrm>
            <a:off x="4857752" y="2285992"/>
            <a:ext cx="3345992" cy="1631216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clicar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INSERIR VÍDEO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temos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uma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janela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para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colocar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endereço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um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vídeo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precisa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estar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disponível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no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Youtube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428596" y="538443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1"/>
                </a:solidFill>
              </a:rPr>
              <a:t>Apresentação conceitual e técnica</a:t>
            </a:r>
          </a:p>
        </p:txBody>
      </p:sp>
      <p:sp>
        <p:nvSpPr>
          <p:cNvPr id="5" name="Retângulo 4"/>
          <p:cNvSpPr/>
          <p:nvPr/>
        </p:nvSpPr>
        <p:spPr>
          <a:xfrm>
            <a:off x="0" y="1357298"/>
            <a:ext cx="500034" cy="285752"/>
          </a:xfrm>
          <a:prstGeom prst="rect">
            <a:avLst/>
          </a:prstGeom>
          <a:solidFill>
            <a:schemeClr val="tx2">
              <a:lumMod val="5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Retângulo 5"/>
          <p:cNvSpPr/>
          <p:nvPr/>
        </p:nvSpPr>
        <p:spPr>
          <a:xfrm>
            <a:off x="428596" y="1208196"/>
            <a:ext cx="8215370" cy="5062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pt-BR" sz="2000" b="1" dirty="0" smtClean="0">
                <a:solidFill>
                  <a:srgbClr val="1F497D">
                    <a:lumMod val="75000"/>
                  </a:srgbClr>
                </a:solidFill>
              </a:rPr>
              <a:t> Breve linha do tempo com a história da comunicação</a:t>
            </a:r>
            <a:endParaRPr lang="pt-BR" sz="2000" b="1" dirty="0">
              <a:solidFill>
                <a:srgbClr val="1F497D">
                  <a:lumMod val="75000"/>
                </a:srgbClr>
              </a:solidFill>
            </a:endParaRPr>
          </a:p>
        </p:txBody>
      </p:sp>
      <p:grpSp>
        <p:nvGrpSpPr>
          <p:cNvPr id="7" name="Group 5"/>
          <p:cNvGrpSpPr>
            <a:grpSpLocks/>
          </p:cNvGrpSpPr>
          <p:nvPr/>
        </p:nvGrpSpPr>
        <p:grpSpPr>
          <a:xfrm>
            <a:off x="1857356" y="2342608"/>
            <a:ext cx="5442512" cy="3015218"/>
            <a:chOff x="2215" y="1145"/>
            <a:chExt cx="1889" cy="1898"/>
          </a:xfrm>
        </p:grpSpPr>
        <p:sp>
          <p:nvSpPr>
            <p:cNvPr id="10" name="TextBox 15"/>
            <p:cNvSpPr/>
            <p:nvPr/>
          </p:nvSpPr>
          <p:spPr>
            <a:xfrm>
              <a:off x="2361" y="1145"/>
              <a:ext cx="1619" cy="252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hemeClr val="dk1"/>
            </a:lnRef>
            <a:fillRef idx="0">
              <a:srgbClr val="99CCFF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1440" tIns="45720" rIns="91440" bIns="45720" anchor="t" anchorCtr="1">
              <a:spAutoFit/>
            </a:bodyPr>
            <a:lstStyle/>
            <a:p>
              <a:pPr marL="0" indent="0" algn="ctr"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r>
                <a:rPr lang="en-US" sz="2000" dirty="0" err="1" smtClean="0">
                  <a:solidFill>
                    <a:schemeClr val="tx2">
                      <a:lumMod val="75000"/>
                    </a:schemeClr>
                  </a:solidFill>
                </a:rPr>
                <a:t>Milhões</a:t>
              </a:r>
              <a:r>
                <a:rPr lang="en-US" sz="2000" dirty="0" smtClean="0">
                  <a:solidFill>
                    <a:schemeClr val="tx2">
                      <a:lumMod val="75000"/>
                    </a:schemeClr>
                  </a:solidFill>
                </a:rPr>
                <a:t> de </a:t>
              </a:r>
              <a:r>
                <a:rPr lang="en-US" sz="2000" dirty="0" err="1" smtClean="0">
                  <a:solidFill>
                    <a:schemeClr val="tx2">
                      <a:lumMod val="75000"/>
                    </a:schemeClr>
                  </a:solidFill>
                </a:rPr>
                <a:t>anos</a:t>
              </a:r>
              <a:r>
                <a:rPr lang="en-US" sz="2000" dirty="0" smtClean="0">
                  <a:solidFill>
                    <a:schemeClr val="tx2">
                      <a:lumMod val="75000"/>
                    </a:schemeClr>
                  </a:solidFill>
                </a:rPr>
                <a:t> - </a:t>
              </a:r>
              <a:r>
                <a:rPr lang="en-US" sz="2000" dirty="0" err="1" smtClean="0">
                  <a:solidFill>
                    <a:schemeClr val="tx2">
                      <a:lumMod val="75000"/>
                    </a:schemeClr>
                  </a:solidFill>
                </a:rPr>
                <a:t>ancestrais</a:t>
              </a:r>
              <a:r>
                <a:rPr lang="en-US" sz="2000" dirty="0" smtClean="0">
                  <a:solidFill>
                    <a:schemeClr val="tx2">
                      <a:lumMod val="75000"/>
                    </a:schemeClr>
                  </a:solidFill>
                </a:rPr>
                <a:t> do </a:t>
              </a:r>
              <a:r>
                <a:rPr lang="en-US" sz="2000" dirty="0" err="1" smtClean="0">
                  <a:solidFill>
                    <a:schemeClr val="tx2">
                      <a:lumMod val="75000"/>
                    </a:schemeClr>
                  </a:solidFill>
                </a:rPr>
                <a:t>homem</a:t>
              </a:r>
              <a:endParaRPr lang="en-US" sz="2000" dirty="0" smtClean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11" name="TextBox 18"/>
            <p:cNvSpPr/>
            <p:nvPr/>
          </p:nvSpPr>
          <p:spPr>
            <a:xfrm>
              <a:off x="2461" y="1549"/>
              <a:ext cx="1395" cy="252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hemeClr val="dk1"/>
            </a:lnRef>
            <a:fillRef idx="0">
              <a:srgbClr val="99CCFF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1440" tIns="45720" rIns="91440" bIns="45720" anchor="t" anchorCtr="1">
              <a:spAutoFit/>
            </a:bodyPr>
            <a:lstStyle/>
            <a:p>
              <a:pPr marL="0" indent="0" algn="ctr"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r>
                <a:rPr lang="en-US" sz="2000" dirty="0" smtClean="0">
                  <a:solidFill>
                    <a:schemeClr val="tx2">
                      <a:lumMod val="75000"/>
                    </a:schemeClr>
                  </a:solidFill>
                </a:rPr>
                <a:t>500 a 100 mil </a:t>
              </a:r>
              <a:r>
                <a:rPr lang="en-US" sz="2000" dirty="0" err="1" smtClean="0">
                  <a:solidFill>
                    <a:schemeClr val="tx2">
                      <a:lumMod val="75000"/>
                    </a:schemeClr>
                  </a:solidFill>
                </a:rPr>
                <a:t>anos</a:t>
              </a:r>
              <a:r>
                <a:rPr lang="en-US" sz="2000" dirty="0" smtClean="0">
                  <a:solidFill>
                    <a:schemeClr val="tx2">
                      <a:lumMod val="75000"/>
                    </a:schemeClr>
                  </a:solidFill>
                </a:rPr>
                <a:t> </a:t>
              </a:r>
              <a:r>
                <a:rPr lang="en-US" sz="2000" dirty="0" err="1" smtClean="0">
                  <a:solidFill>
                    <a:schemeClr val="tx2">
                      <a:lumMod val="75000"/>
                    </a:schemeClr>
                  </a:solidFill>
                </a:rPr>
                <a:t>a.C</a:t>
              </a:r>
              <a:r>
                <a:rPr lang="en-US" sz="2000" dirty="0" smtClean="0">
                  <a:solidFill>
                    <a:schemeClr val="tx2">
                      <a:lumMod val="75000"/>
                    </a:schemeClr>
                  </a:solidFill>
                </a:rPr>
                <a:t>.</a:t>
              </a:r>
            </a:p>
          </p:txBody>
        </p:sp>
        <p:sp>
          <p:nvSpPr>
            <p:cNvPr id="12" name="TextBox 23"/>
            <p:cNvSpPr/>
            <p:nvPr/>
          </p:nvSpPr>
          <p:spPr>
            <a:xfrm>
              <a:off x="2269" y="1981"/>
              <a:ext cx="1799" cy="252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hemeClr val="dk1"/>
            </a:lnRef>
            <a:fillRef idx="0">
              <a:srgbClr val="99CCFF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1440" tIns="45720" rIns="91440" bIns="45720" anchor="t" anchorCtr="0">
              <a:spAutoFit/>
            </a:bodyPr>
            <a:lstStyle/>
            <a:p>
              <a:pPr marL="0" indent="0" algn="ctr"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r>
                <a:rPr lang="en-US" sz="2000" dirty="0" smtClean="0">
                  <a:solidFill>
                    <a:schemeClr val="tx2">
                      <a:lumMod val="75000"/>
                    </a:schemeClr>
                  </a:solidFill>
                </a:rPr>
                <a:t>15 mil </a:t>
              </a:r>
              <a:r>
                <a:rPr lang="en-US" sz="2000" dirty="0" err="1" smtClean="0">
                  <a:solidFill>
                    <a:schemeClr val="tx2">
                      <a:lumMod val="75000"/>
                    </a:schemeClr>
                  </a:solidFill>
                </a:rPr>
                <a:t>anos</a:t>
              </a:r>
              <a:r>
                <a:rPr lang="en-US" sz="2000" dirty="0" smtClean="0">
                  <a:solidFill>
                    <a:schemeClr val="tx2">
                      <a:lumMod val="75000"/>
                    </a:schemeClr>
                  </a:solidFill>
                </a:rPr>
                <a:t> a. C. - </a:t>
              </a:r>
              <a:r>
                <a:rPr lang="en-US" sz="2000" dirty="0" err="1" smtClean="0">
                  <a:solidFill>
                    <a:schemeClr val="tx2">
                      <a:lumMod val="75000"/>
                    </a:schemeClr>
                  </a:solidFill>
                </a:rPr>
                <a:t>Evolução</a:t>
              </a:r>
              <a:r>
                <a:rPr lang="en-US" sz="2000" dirty="0" smtClean="0">
                  <a:solidFill>
                    <a:schemeClr val="tx2">
                      <a:lumMod val="75000"/>
                    </a:schemeClr>
                  </a:solidFill>
                </a:rPr>
                <a:t> do </a:t>
              </a:r>
              <a:r>
                <a:rPr lang="en-US" sz="2000" dirty="0" err="1" smtClean="0">
                  <a:solidFill>
                    <a:schemeClr val="tx2">
                      <a:lumMod val="75000"/>
                    </a:schemeClr>
                  </a:solidFill>
                </a:rPr>
                <a:t>homem</a:t>
              </a:r>
              <a:r>
                <a:rPr lang="en-US" sz="2000" dirty="0" smtClean="0">
                  <a:solidFill>
                    <a:schemeClr val="tx2">
                      <a:lumMod val="75000"/>
                    </a:schemeClr>
                  </a:solidFill>
                </a:rPr>
                <a:t> </a:t>
              </a:r>
              <a:r>
                <a:rPr lang="en-US" sz="2000" dirty="0" err="1" smtClean="0">
                  <a:solidFill>
                    <a:schemeClr val="tx2">
                      <a:lumMod val="75000"/>
                    </a:schemeClr>
                  </a:solidFill>
                </a:rPr>
                <a:t>rupestre</a:t>
              </a:r>
              <a:endParaRPr lang="en-US" sz="2000" dirty="0" smtClean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13" name="TextBox 24"/>
            <p:cNvSpPr/>
            <p:nvPr/>
          </p:nvSpPr>
          <p:spPr>
            <a:xfrm>
              <a:off x="2330" y="2386"/>
              <a:ext cx="1664" cy="252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hemeClr val="dk1"/>
            </a:lnRef>
            <a:fillRef idx="0">
              <a:srgbClr val="99CCFF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1440" tIns="45720" rIns="91440" bIns="45720" anchor="t" anchorCtr="0">
              <a:spAutoFit/>
            </a:bodyPr>
            <a:lstStyle/>
            <a:p>
              <a:pPr marL="0" indent="0" algn="ctr"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r>
                <a:rPr lang="en-US" sz="2000" dirty="0" smtClean="0">
                  <a:solidFill>
                    <a:schemeClr val="tx2">
                      <a:lumMod val="75000"/>
                    </a:schemeClr>
                  </a:solidFill>
                </a:rPr>
                <a:t>1454 </a:t>
              </a:r>
              <a:r>
                <a:rPr lang="en-US" sz="2000" dirty="0" err="1" smtClean="0">
                  <a:solidFill>
                    <a:schemeClr val="tx2">
                      <a:lumMod val="75000"/>
                    </a:schemeClr>
                  </a:solidFill>
                </a:rPr>
                <a:t>d.C</a:t>
              </a:r>
              <a:r>
                <a:rPr lang="en-US" sz="2000" dirty="0" smtClean="0">
                  <a:solidFill>
                    <a:schemeClr val="tx2">
                      <a:lumMod val="75000"/>
                    </a:schemeClr>
                  </a:solidFill>
                </a:rPr>
                <a:t>. - </a:t>
              </a:r>
              <a:r>
                <a:rPr lang="en-US" sz="2000" dirty="0" err="1" smtClean="0">
                  <a:solidFill>
                    <a:schemeClr val="tx2">
                      <a:lumMod val="75000"/>
                    </a:schemeClr>
                  </a:solidFill>
                </a:rPr>
                <a:t>Invenção</a:t>
              </a:r>
              <a:r>
                <a:rPr lang="en-US" sz="2000" dirty="0" smtClean="0">
                  <a:solidFill>
                    <a:schemeClr val="tx2">
                      <a:lumMod val="75000"/>
                    </a:schemeClr>
                  </a:solidFill>
                </a:rPr>
                <a:t> </a:t>
              </a:r>
              <a:r>
                <a:rPr lang="en-US" sz="2000" dirty="0" err="1" smtClean="0">
                  <a:solidFill>
                    <a:schemeClr val="tx2">
                      <a:lumMod val="75000"/>
                    </a:schemeClr>
                  </a:solidFill>
                </a:rPr>
                <a:t>da</a:t>
              </a:r>
              <a:r>
                <a:rPr lang="en-US" sz="2000" dirty="0" smtClean="0">
                  <a:solidFill>
                    <a:schemeClr val="tx2">
                      <a:lumMod val="75000"/>
                    </a:schemeClr>
                  </a:solidFill>
                </a:rPr>
                <a:t> </a:t>
              </a:r>
              <a:r>
                <a:rPr lang="en-US" sz="2000" dirty="0" err="1" smtClean="0">
                  <a:solidFill>
                    <a:schemeClr val="tx2">
                      <a:lumMod val="75000"/>
                    </a:schemeClr>
                  </a:solidFill>
                </a:rPr>
                <a:t>prensa</a:t>
              </a:r>
              <a:endParaRPr lang="en-US" sz="2000" dirty="0" smtClean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14" name="TextBox 25"/>
            <p:cNvSpPr/>
            <p:nvPr/>
          </p:nvSpPr>
          <p:spPr>
            <a:xfrm>
              <a:off x="2215" y="2791"/>
              <a:ext cx="1889" cy="252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hemeClr val="dk1"/>
            </a:lnRef>
            <a:fillRef idx="0">
              <a:srgbClr val="99CCFF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1440" tIns="45720" rIns="91440" bIns="45720" anchor="t" anchorCtr="0">
              <a:spAutoFit/>
            </a:bodyPr>
            <a:lstStyle/>
            <a:p>
              <a:pPr marL="0" indent="0" algn="ctr"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r>
                <a:rPr lang="en-US" sz="2000" dirty="0" err="1" smtClean="0">
                  <a:solidFill>
                    <a:schemeClr val="tx2">
                      <a:lumMod val="75000"/>
                    </a:schemeClr>
                  </a:solidFill>
                </a:rPr>
                <a:t>Século</a:t>
              </a:r>
              <a:r>
                <a:rPr lang="en-US" sz="2000" dirty="0" smtClean="0">
                  <a:solidFill>
                    <a:schemeClr val="tx2">
                      <a:lumMod val="75000"/>
                    </a:schemeClr>
                  </a:solidFill>
                </a:rPr>
                <a:t> XX - </a:t>
              </a:r>
              <a:r>
                <a:rPr lang="en-US" sz="2000" dirty="0" err="1" smtClean="0">
                  <a:solidFill>
                    <a:schemeClr val="tx2">
                      <a:lumMod val="75000"/>
                    </a:schemeClr>
                  </a:solidFill>
                </a:rPr>
                <a:t>Comunicação</a:t>
              </a:r>
              <a:r>
                <a:rPr lang="en-US" sz="2000" dirty="0" smtClean="0">
                  <a:solidFill>
                    <a:schemeClr val="tx2">
                      <a:lumMod val="75000"/>
                    </a:schemeClr>
                  </a:solidFill>
                </a:rPr>
                <a:t> </a:t>
              </a:r>
              <a:r>
                <a:rPr lang="en-US" sz="2000" dirty="0" err="1" smtClean="0">
                  <a:solidFill>
                    <a:schemeClr val="tx2">
                      <a:lumMod val="75000"/>
                    </a:schemeClr>
                  </a:solidFill>
                </a:rPr>
                <a:t>em</a:t>
              </a:r>
              <a:r>
                <a:rPr lang="en-US" sz="2000" dirty="0" smtClean="0">
                  <a:solidFill>
                    <a:schemeClr val="tx2">
                      <a:lumMod val="75000"/>
                    </a:schemeClr>
                  </a:solidFill>
                </a:rPr>
                <a:t> </a:t>
              </a:r>
              <a:r>
                <a:rPr lang="en-US" sz="2000" dirty="0" err="1" smtClean="0">
                  <a:solidFill>
                    <a:schemeClr val="tx2">
                      <a:lumMod val="75000"/>
                    </a:schemeClr>
                  </a:solidFill>
                </a:rPr>
                <a:t>rede</a:t>
              </a:r>
              <a:endParaRPr lang="en-US" sz="2000" dirty="0" smtClean="0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428596" y="538443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1"/>
                </a:solidFill>
              </a:rPr>
              <a:t>Apresentação conceitual e técnica</a:t>
            </a:r>
          </a:p>
        </p:txBody>
      </p:sp>
      <p:pic>
        <p:nvPicPr>
          <p:cNvPr id="6" name="Placeholder 3" descr="Imagem 5"/>
          <p:cNvPicPr>
            <a:picLocks noGrp="1" noChangeAspect="1"/>
          </p:cNvPicPr>
          <p:nvPr/>
        </p:nvPicPr>
        <p:blipFill>
          <a:blip r:embed="rId2">
            <a:lum/>
          </a:blip>
          <a:srcRect t="9317" r="-66"/>
          <a:stretch>
            <a:fillRect/>
          </a:stretch>
        </p:blipFill>
        <p:spPr>
          <a:xfrm>
            <a:off x="899587" y="1714488"/>
            <a:ext cx="3240003" cy="2764332"/>
          </a:xfrm>
          <a:prstGeom prst="rect">
            <a:avLst/>
          </a:prstGeom>
          <a:ln>
            <a:noFill/>
          </a:ln>
        </p:spPr>
      </p:pic>
      <p:pic>
        <p:nvPicPr>
          <p:cNvPr id="7" name="Placeholder 3" descr="Imagem 6"/>
          <p:cNvPicPr>
            <a:picLocks noGrp="1" noChangeAspect="1"/>
          </p:cNvPicPr>
          <p:nvPr/>
        </p:nvPicPr>
        <p:blipFill>
          <a:blip r:embed="rId3">
            <a:lum/>
          </a:blip>
          <a:srcRect t="8636" r="2404"/>
          <a:stretch>
            <a:fillRect/>
          </a:stretch>
        </p:blipFill>
        <p:spPr>
          <a:xfrm>
            <a:off x="4536000" y="1743822"/>
            <a:ext cx="3713781" cy="2717707"/>
          </a:xfrm>
          <a:prstGeom prst="rect">
            <a:avLst/>
          </a:prstGeom>
          <a:ln>
            <a:noFill/>
          </a:ln>
        </p:spPr>
      </p:pic>
      <p:sp>
        <p:nvSpPr>
          <p:cNvPr id="8" name="TextBox 5"/>
          <p:cNvSpPr/>
          <p:nvPr/>
        </p:nvSpPr>
        <p:spPr>
          <a:xfrm>
            <a:off x="714348" y="4786322"/>
            <a:ext cx="7715304" cy="1015663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mesmo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procedimento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é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aplicado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mapas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.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Lembre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-se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há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um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conjunto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mapas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já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disponíveis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no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programa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basta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apenas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colocar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a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legenda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mas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também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é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possível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importar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outros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computador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428596" y="538443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1"/>
                </a:solidFill>
              </a:rPr>
              <a:t>Apresentação conceitual e técnica</a:t>
            </a:r>
          </a:p>
        </p:txBody>
      </p:sp>
      <p:pic>
        <p:nvPicPr>
          <p:cNvPr id="10" name="Placeholder 3" descr="Imagem 1"/>
          <p:cNvPicPr>
            <a:picLocks noGrp="1" noChangeAspect="1"/>
          </p:cNvPicPr>
          <p:nvPr/>
        </p:nvPicPr>
        <p:blipFill>
          <a:blip r:embed="rId2">
            <a:lum/>
          </a:blip>
          <a:srcRect t="5909" r="75468" b="27272"/>
          <a:stretch>
            <a:fillRect/>
          </a:stretch>
        </p:blipFill>
        <p:spPr>
          <a:xfrm>
            <a:off x="285720" y="2442063"/>
            <a:ext cx="1670097" cy="3344391"/>
          </a:xfrm>
          <a:prstGeom prst="rect">
            <a:avLst/>
          </a:prstGeom>
          <a:ln>
            <a:noFill/>
          </a:ln>
        </p:spPr>
      </p:pic>
      <p:sp>
        <p:nvSpPr>
          <p:cNvPr id="11" name="TextBox 4"/>
          <p:cNvSpPr/>
          <p:nvPr/>
        </p:nvSpPr>
        <p:spPr>
          <a:xfrm>
            <a:off x="2428860" y="1714488"/>
            <a:ext cx="2643206" cy="400110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indent="0" algn="ctr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Clicar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PUBLICAR</a:t>
            </a:r>
          </a:p>
        </p:txBody>
      </p:sp>
      <p:pic>
        <p:nvPicPr>
          <p:cNvPr id="12" name="Placeholder 3" descr="Imagem 7"/>
          <p:cNvPicPr>
            <a:picLocks noGrp="1" noChangeAspect="1"/>
          </p:cNvPicPr>
          <p:nvPr/>
        </p:nvPicPr>
        <p:blipFill>
          <a:blip r:embed="rId3">
            <a:lum/>
          </a:blip>
          <a:srcRect t="11818" r="2403"/>
          <a:stretch>
            <a:fillRect/>
          </a:stretch>
        </p:blipFill>
        <p:spPr>
          <a:xfrm>
            <a:off x="2357422" y="2146322"/>
            <a:ext cx="2741673" cy="2139934"/>
          </a:xfrm>
          <a:prstGeom prst="rect">
            <a:avLst/>
          </a:prstGeom>
          <a:ln>
            <a:noFill/>
          </a:ln>
        </p:spPr>
      </p:pic>
      <p:sp>
        <p:nvSpPr>
          <p:cNvPr id="13" name="TextBox 6"/>
          <p:cNvSpPr/>
          <p:nvPr/>
        </p:nvSpPr>
        <p:spPr>
          <a:xfrm>
            <a:off x="2214546" y="4255195"/>
            <a:ext cx="3000396" cy="203132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Se for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para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utilizar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o material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impresso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precisamos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SALVAR EM JPG. Para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publicação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na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Internet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devemos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SALVAR EM HTML. O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Salvamento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em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PDF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existe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apenas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para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as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versões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pagas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</p:txBody>
      </p:sp>
      <p:pic>
        <p:nvPicPr>
          <p:cNvPr id="14" name="Placeholder 3" descr="Imagem 9"/>
          <p:cNvPicPr>
            <a:picLocks noGrp="1" noChangeAspect="1"/>
          </p:cNvPicPr>
          <p:nvPr/>
        </p:nvPicPr>
        <p:blipFill>
          <a:blip r:embed="rId4">
            <a:lum/>
          </a:blip>
          <a:stretch>
            <a:fillRect/>
          </a:stretch>
        </p:blipFill>
        <p:spPr>
          <a:xfrm>
            <a:off x="5429256" y="2080371"/>
            <a:ext cx="3384377" cy="3420331"/>
          </a:xfrm>
          <a:prstGeom prst="rect">
            <a:avLst/>
          </a:prstGeom>
          <a:ln>
            <a:noFill/>
          </a:ln>
        </p:spPr>
      </p:pic>
      <p:sp>
        <p:nvSpPr>
          <p:cNvPr id="15" name="TextBox 8"/>
          <p:cNvSpPr/>
          <p:nvPr/>
        </p:nvSpPr>
        <p:spPr>
          <a:xfrm>
            <a:off x="5214942" y="5572140"/>
            <a:ext cx="2740864" cy="400110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1">
            <a:spAutoFit/>
          </a:bodyPr>
          <a:lstStyle/>
          <a:p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Imagem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salva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JPEG</a:t>
            </a:r>
          </a:p>
        </p:txBody>
      </p:sp>
      <p:sp>
        <p:nvSpPr>
          <p:cNvPr id="16" name="TextBox 2"/>
          <p:cNvSpPr/>
          <p:nvPr/>
        </p:nvSpPr>
        <p:spPr>
          <a:xfrm>
            <a:off x="428596" y="1214422"/>
            <a:ext cx="7632844" cy="400110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Chegou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a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hora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salvar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seu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Gráfico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para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PUBLICAR...</a:t>
            </a:r>
          </a:p>
        </p:txBody>
      </p:sp>
      <p:cxnSp>
        <p:nvCxnSpPr>
          <p:cNvPr id="21" name="Straight Arrow Connector 3"/>
          <p:cNvCxnSpPr/>
          <p:nvPr/>
        </p:nvCxnSpPr>
        <p:spPr>
          <a:xfrm rot="5400000">
            <a:off x="1107258" y="2250274"/>
            <a:ext cx="642941" cy="1588"/>
          </a:xfrm>
          <a:prstGeom prst="straightConnector1">
            <a:avLst/>
          </a:prstGeom>
          <a:noFill/>
          <a:ln w="9528">
            <a:solidFill>
              <a:schemeClr val="tx2"/>
            </a:solidFill>
            <a:tailEnd type="triangle"/>
          </a:ln>
        </p:spPr>
        <p:style>
          <a:lnRef idx="2">
            <a:schemeClr val="dk1"/>
          </a:lnRef>
          <a:fillRef idx="1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</p:cxnSp>
      <p:cxnSp>
        <p:nvCxnSpPr>
          <p:cNvPr id="25" name="Conector reto 24"/>
          <p:cNvCxnSpPr/>
          <p:nvPr/>
        </p:nvCxnSpPr>
        <p:spPr>
          <a:xfrm>
            <a:off x="1428728" y="1928802"/>
            <a:ext cx="1214446" cy="1588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428596" y="538443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1"/>
                </a:solidFill>
              </a:rPr>
              <a:t>Apresentação conceitual e técnica</a:t>
            </a:r>
          </a:p>
        </p:txBody>
      </p:sp>
      <p:pic>
        <p:nvPicPr>
          <p:cNvPr id="17" name="Placeholder 3" descr="Imagem 1"/>
          <p:cNvPicPr>
            <a:picLocks noGrp="1" noChangeAspect="1"/>
          </p:cNvPicPr>
          <p:nvPr/>
        </p:nvPicPr>
        <p:blipFill>
          <a:blip r:embed="rId2">
            <a:lum/>
          </a:blip>
          <a:srcRect t="9090" r="1521" b="4545"/>
          <a:stretch>
            <a:fillRect/>
          </a:stretch>
        </p:blipFill>
        <p:spPr>
          <a:xfrm>
            <a:off x="642910" y="1357298"/>
            <a:ext cx="3816422" cy="2736305"/>
          </a:xfrm>
          <a:prstGeom prst="rect">
            <a:avLst/>
          </a:prstGeom>
          <a:ln>
            <a:noFill/>
          </a:ln>
        </p:spPr>
      </p:pic>
      <p:sp>
        <p:nvSpPr>
          <p:cNvPr id="18" name="TextBox 2"/>
          <p:cNvSpPr/>
          <p:nvPr/>
        </p:nvSpPr>
        <p:spPr>
          <a:xfrm>
            <a:off x="642910" y="4286256"/>
            <a:ext cx="3857652" cy="1015663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se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pedir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salvamento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HTML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automaticamente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é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disponibilizado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uma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URL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para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publicação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i="1" dirty="0" smtClean="0">
                <a:solidFill>
                  <a:schemeClr val="tx2">
                    <a:lumMod val="75000"/>
                  </a:schemeClr>
                </a:solidFill>
              </a:rPr>
              <a:t>online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</p:txBody>
      </p:sp>
      <p:pic>
        <p:nvPicPr>
          <p:cNvPr id="19" name="Placeholder 3" descr="Imagem 3"/>
          <p:cNvPicPr>
            <a:picLocks noGrp="1" noChangeAspect="1"/>
          </p:cNvPicPr>
          <p:nvPr/>
        </p:nvPicPr>
        <p:blipFill>
          <a:blip r:embed="rId3" cstate="print">
            <a:lum/>
          </a:blip>
          <a:srcRect t="7727" r="4345" b="4090"/>
          <a:stretch>
            <a:fillRect/>
          </a:stretch>
        </p:blipFill>
        <p:spPr>
          <a:xfrm>
            <a:off x="4857752" y="1357298"/>
            <a:ext cx="3663678" cy="2782926"/>
          </a:xfrm>
          <a:prstGeom prst="rect">
            <a:avLst/>
          </a:prstGeom>
          <a:ln>
            <a:noFill/>
          </a:ln>
        </p:spPr>
      </p:pic>
      <p:sp>
        <p:nvSpPr>
          <p:cNvPr id="20" name="TextBox 4"/>
          <p:cNvSpPr/>
          <p:nvPr/>
        </p:nvSpPr>
        <p:spPr>
          <a:xfrm>
            <a:off x="4714876" y="4214818"/>
            <a:ext cx="4286280" cy="193899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É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possível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ainda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publicar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diretamente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nas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redes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sociais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. Para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isto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basta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CLICAR no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botão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 com o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nome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da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rede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Não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esqueça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! Para a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publicação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na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rede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é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necessário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usuário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possua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uma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conta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na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mesma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428596" y="538443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1"/>
                </a:solidFill>
              </a:rPr>
              <a:t>Atividade de experimentação</a:t>
            </a:r>
          </a:p>
        </p:txBody>
      </p:sp>
      <p:sp>
        <p:nvSpPr>
          <p:cNvPr id="5" name="Retângulo 4"/>
          <p:cNvSpPr/>
          <p:nvPr/>
        </p:nvSpPr>
        <p:spPr>
          <a:xfrm>
            <a:off x="0" y="1357298"/>
            <a:ext cx="500034" cy="285752"/>
          </a:xfrm>
          <a:prstGeom prst="rect">
            <a:avLst/>
          </a:prstGeom>
          <a:solidFill>
            <a:schemeClr val="tx2">
              <a:lumMod val="5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Retângulo 5"/>
          <p:cNvSpPr/>
          <p:nvPr/>
        </p:nvSpPr>
        <p:spPr>
          <a:xfrm>
            <a:off x="500034" y="1285860"/>
            <a:ext cx="821537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rgbClr val="1F497D">
                    <a:lumMod val="75000"/>
                  </a:srgbClr>
                </a:solidFill>
              </a:rPr>
              <a:t>Agora </a:t>
            </a:r>
            <a:r>
              <a:rPr lang="en-US" sz="2000" b="1" dirty="0" err="1" smtClean="0">
                <a:solidFill>
                  <a:srgbClr val="1F497D">
                    <a:lumMod val="75000"/>
                  </a:srgbClr>
                </a:solidFill>
              </a:rPr>
              <a:t>chegou</a:t>
            </a:r>
            <a:r>
              <a:rPr lang="en-US" sz="2000" b="1" dirty="0" smtClean="0">
                <a:solidFill>
                  <a:srgbClr val="1F497D">
                    <a:lumMod val="75000"/>
                  </a:srgbClr>
                </a:solidFill>
              </a:rPr>
              <a:t> a </a:t>
            </a:r>
            <a:r>
              <a:rPr lang="en-US" sz="2000" b="1" dirty="0" err="1" smtClean="0">
                <a:solidFill>
                  <a:srgbClr val="1F497D">
                    <a:lumMod val="75000"/>
                  </a:srgbClr>
                </a:solidFill>
              </a:rPr>
              <a:t>sua</a:t>
            </a:r>
            <a:r>
              <a:rPr lang="en-US" sz="2000" b="1" dirty="0" smtClean="0">
                <a:solidFill>
                  <a:srgbClr val="1F497D">
                    <a:lumMod val="75000"/>
                  </a:srgbClr>
                </a:solidFill>
              </a:rPr>
              <a:t> </a:t>
            </a:r>
            <a:r>
              <a:rPr lang="en-US" sz="2000" b="1" dirty="0" err="1" smtClean="0">
                <a:solidFill>
                  <a:srgbClr val="1F497D">
                    <a:lumMod val="75000"/>
                  </a:srgbClr>
                </a:solidFill>
              </a:rPr>
              <a:t>vez</a:t>
            </a:r>
            <a:r>
              <a:rPr lang="en-US" sz="2000" b="1" dirty="0" smtClean="0">
                <a:solidFill>
                  <a:srgbClr val="1F497D">
                    <a:lumMod val="75000"/>
                  </a:srgbClr>
                </a:solidFill>
              </a:rPr>
              <a:t>…</a:t>
            </a:r>
          </a:p>
          <a:p>
            <a:r>
              <a:rPr lang="pt-BR" sz="2000" b="1" dirty="0" smtClean="0">
                <a:solidFill>
                  <a:srgbClr val="1F497D">
                    <a:lumMod val="75000"/>
                  </a:srgbClr>
                </a:solidFill>
              </a:rPr>
              <a:t>Vamos criar um infográfico?</a:t>
            </a:r>
            <a:endParaRPr lang="pt-BR" sz="2000" b="1" dirty="0" err="1" smtClean="0">
              <a:solidFill>
                <a:srgbClr val="1F497D">
                  <a:lumMod val="75000"/>
                </a:srgbClr>
              </a:solidFill>
            </a:endParaRPr>
          </a:p>
        </p:txBody>
      </p:sp>
      <p:pic>
        <p:nvPicPr>
          <p:cNvPr id="8" name="Placeholder 3" descr="Imagem 1"/>
          <p:cNvPicPr>
            <a:picLocks noGrp="1" noChangeAspect="1"/>
          </p:cNvPicPr>
          <p:nvPr/>
        </p:nvPicPr>
        <p:blipFill>
          <a:blip r:embed="rId2">
            <a:lum/>
          </a:blip>
          <a:stretch>
            <a:fillRect/>
          </a:stretch>
        </p:blipFill>
        <p:spPr>
          <a:xfrm>
            <a:off x="404805" y="2044670"/>
            <a:ext cx="4158325" cy="3170280"/>
          </a:xfrm>
          <a:prstGeom prst="rect">
            <a:avLst/>
          </a:prstGeom>
          <a:ln>
            <a:noFill/>
          </a:ln>
        </p:spPr>
      </p:pic>
      <p:pic>
        <p:nvPicPr>
          <p:cNvPr id="10" name="Placeholder 3" descr="Imagem 2"/>
          <p:cNvPicPr>
            <a:picLocks noGrp="1" noChangeAspect="1"/>
          </p:cNvPicPr>
          <p:nvPr/>
        </p:nvPicPr>
        <p:blipFill>
          <a:blip r:embed="rId3">
            <a:lum/>
          </a:blip>
          <a:stretch>
            <a:fillRect/>
          </a:stretch>
        </p:blipFill>
        <p:spPr>
          <a:xfrm>
            <a:off x="4714876" y="2071678"/>
            <a:ext cx="3996166" cy="3312368"/>
          </a:xfrm>
          <a:prstGeom prst="rect">
            <a:avLst/>
          </a:prstGeom>
          <a:ln>
            <a:noFill/>
          </a:ln>
        </p:spPr>
      </p:pic>
      <p:sp>
        <p:nvSpPr>
          <p:cNvPr id="11" name="Rectangle Custom 3"/>
          <p:cNvSpPr/>
          <p:nvPr/>
        </p:nvSpPr>
        <p:spPr>
          <a:xfrm>
            <a:off x="428596" y="5214950"/>
            <a:ext cx="3591132" cy="615553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700" dirty="0" smtClean="0">
                <a:solidFill>
                  <a:schemeClr val="tx2">
                    <a:lumMod val="75000"/>
                  </a:schemeClr>
                </a:solidFill>
              </a:rPr>
              <a:t>http://www.designculture.com.br/wp-content/uploads/2013/09/bicicleta.jpg</a:t>
            </a:r>
          </a:p>
        </p:txBody>
      </p:sp>
      <p:sp>
        <p:nvSpPr>
          <p:cNvPr id="12" name="Rectangle Custom 4"/>
          <p:cNvSpPr/>
          <p:nvPr/>
        </p:nvSpPr>
        <p:spPr>
          <a:xfrm>
            <a:off x="4714876" y="5429264"/>
            <a:ext cx="4000528" cy="615553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algn="ctr"/>
            <a:r>
              <a:rPr lang="en-US" sz="1700" dirty="0" smtClean="0">
                <a:solidFill>
                  <a:schemeClr val="tx2">
                    <a:lumMod val="75000"/>
                  </a:schemeClr>
                </a:solidFill>
              </a:rPr>
              <a:t>http://www.infomoney.com.br/infograficos/previdencia-privada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428596" y="538443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1"/>
                </a:solidFill>
              </a:rPr>
              <a:t>Atividade de experimentação</a:t>
            </a:r>
          </a:p>
        </p:txBody>
      </p:sp>
      <p:sp>
        <p:nvSpPr>
          <p:cNvPr id="7" name="CaixaDeTexto 6"/>
          <p:cNvSpPr txBox="1"/>
          <p:nvPr/>
        </p:nvSpPr>
        <p:spPr>
          <a:xfrm>
            <a:off x="500034" y="1428736"/>
            <a:ext cx="8143932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SzPct val="100000"/>
              <a:buFont typeface="Arial"/>
              <a:buChar char="•"/>
            </a:pPr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</a:rPr>
              <a:t>Formar duplas para a elaboração de um infográfico.</a:t>
            </a:r>
          </a:p>
          <a:p>
            <a:pPr marL="285750" indent="-285750" algn="just">
              <a:buSzPct val="100000"/>
              <a:buFont typeface="Arial"/>
              <a:buChar char="•"/>
            </a:pPr>
            <a:endParaRPr lang="pt-BR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285750" indent="-285750" algn="just">
              <a:buSzPct val="100000"/>
              <a:buFont typeface="Arial"/>
              <a:buChar char="•"/>
            </a:pPr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</a:rPr>
              <a:t>Pensar em temas que tenham a ver com a realidade local dos alunos ou que façam parte do interesse da própria idade. Isso irá aproximá-los mais das informações que serão apresentadas e, posteriormente, transformadas em infográficos.</a:t>
            </a:r>
          </a:p>
          <a:p>
            <a:pPr marL="285750" indent="-285750" algn="just">
              <a:buSzPct val="100000"/>
              <a:buFont typeface="Arial"/>
              <a:buChar char="•"/>
            </a:pPr>
            <a:endParaRPr lang="pt-BR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285750" indent="-285750" algn="just">
              <a:buSzPct val="100000"/>
              <a:buFont typeface="Arial"/>
              <a:buChar char="•"/>
            </a:pPr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</a:rPr>
              <a:t>Utilizar o software </a:t>
            </a:r>
            <a:r>
              <a:rPr lang="pt-BR" sz="2000" dirty="0" err="1" smtClean="0">
                <a:solidFill>
                  <a:schemeClr val="tx2">
                    <a:lumMod val="75000"/>
                  </a:schemeClr>
                </a:solidFill>
              </a:rPr>
              <a:t>PiktoChart</a:t>
            </a:r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  <a:p>
            <a:pPr marL="285750" indent="-285750" algn="just">
              <a:buSzPct val="100000"/>
            </a:pPr>
            <a:endParaRPr lang="pt-BR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just">
              <a:buSzPct val="100000"/>
            </a:pPr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</a:rPr>
              <a:t>O objetivo principal é nos conscientizarmos da capacidade que os Infográficos têm para despertar a atenção de nossos alunos e o potencial para trabalhar com a organização da mensagem para transmissão de informações, ambos aspectos cognitivos importantíssimos para o processo de aprendizagem, principalmente em tempos de acesso irrestrito às informações.</a:t>
            </a:r>
            <a:endParaRPr lang="pt-BR" sz="2000" dirty="0" err="1" smtClean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428596" y="538443"/>
            <a:ext cx="82868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solidFill>
                  <a:schemeClr val="bg1"/>
                </a:solidFill>
              </a:rPr>
              <a:t>Planejamento</a:t>
            </a:r>
            <a:r>
              <a:rPr lang="en-US" sz="2400" b="1" dirty="0" smtClean="0">
                <a:solidFill>
                  <a:schemeClr val="bg1"/>
                </a:solidFill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</a:rPr>
              <a:t>da</a:t>
            </a:r>
            <a:r>
              <a:rPr lang="en-US" sz="2400" b="1" dirty="0" smtClean="0">
                <a:solidFill>
                  <a:schemeClr val="bg1"/>
                </a:solidFill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</a:rPr>
              <a:t>Atividade</a:t>
            </a:r>
            <a:r>
              <a:rPr lang="en-US" sz="2400" b="1" dirty="0" smtClean="0">
                <a:solidFill>
                  <a:schemeClr val="bg1"/>
                </a:solidFill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</a:rPr>
              <a:t>para</a:t>
            </a:r>
            <a:r>
              <a:rPr lang="en-US" sz="2400" b="1" dirty="0" smtClean="0">
                <a:solidFill>
                  <a:schemeClr val="bg1"/>
                </a:solidFill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</a:rPr>
              <a:t>os</a:t>
            </a:r>
            <a:r>
              <a:rPr lang="en-US" sz="2400" b="1" dirty="0" smtClean="0">
                <a:solidFill>
                  <a:schemeClr val="bg1"/>
                </a:solidFill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</a:rPr>
              <a:t>alunos</a:t>
            </a:r>
            <a:endParaRPr lang="en-US" sz="2400" b="1" dirty="0" smtClean="0">
              <a:solidFill>
                <a:schemeClr val="bg1"/>
              </a:solidFill>
            </a:endParaRPr>
          </a:p>
          <a:p>
            <a:endParaRPr lang="pt-BR" sz="2400" b="1" dirty="0" smtClean="0">
              <a:solidFill>
                <a:schemeClr val="bg1"/>
              </a:solidFill>
            </a:endParaRPr>
          </a:p>
        </p:txBody>
      </p:sp>
      <p:sp>
        <p:nvSpPr>
          <p:cNvPr id="9" name="CaixaDeTexto 8"/>
          <p:cNvSpPr txBox="1"/>
          <p:nvPr/>
        </p:nvSpPr>
        <p:spPr>
          <a:xfrm>
            <a:off x="428596" y="1693026"/>
            <a:ext cx="8286808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Planejar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uma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atividade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para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a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criação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infográficos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com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alunos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  <a:p>
            <a:pPr algn="just"/>
            <a:endParaRPr lang="en-US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just"/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Para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trabalhar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com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esta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proposta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pode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-se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utilizar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o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PiktoChart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e,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caso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não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tenha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Internet,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pode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ser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utilizado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outros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editores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imagens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até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mesmo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trabalhar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com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desenhos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colagens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  <a:p>
            <a:pPr algn="just"/>
            <a:endParaRPr lang="en-US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just"/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Uma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atividade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como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esta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estimula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a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organização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e a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síntese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informações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.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Proporciona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ainda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desenvolvimento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do protagonismo, 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trabalho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colaborativo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exercício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cidadania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uma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vez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alunos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incentivados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a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trabalhar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times 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compartilhar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informações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relevantes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para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sua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comunidade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  <a:p>
            <a:pPr algn="just"/>
            <a:endParaRPr lang="en-US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just"/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A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atividade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proporciona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ainda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conhecimento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das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realidades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locais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  <a:endParaRPr lang="pt-BR" sz="20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428596" y="538443"/>
            <a:ext cx="82868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solidFill>
                  <a:schemeClr val="bg1"/>
                </a:solidFill>
              </a:rPr>
              <a:t>Síntese</a:t>
            </a:r>
            <a:r>
              <a:rPr lang="en-US" sz="2400" b="1" dirty="0" smtClean="0">
                <a:solidFill>
                  <a:schemeClr val="bg1"/>
                </a:solidFill>
              </a:rPr>
              <a:t> e </a:t>
            </a:r>
            <a:r>
              <a:rPr lang="en-US" sz="2400" b="1" dirty="0" err="1" smtClean="0">
                <a:solidFill>
                  <a:schemeClr val="bg1"/>
                </a:solidFill>
              </a:rPr>
              <a:t>avaliação</a:t>
            </a:r>
            <a:r>
              <a:rPr lang="en-US" sz="2400" b="1" dirty="0" smtClean="0">
                <a:solidFill>
                  <a:schemeClr val="bg1"/>
                </a:solidFill>
              </a:rPr>
              <a:t> do </a:t>
            </a:r>
            <a:r>
              <a:rPr lang="en-US" sz="2400" b="1" dirty="0" err="1" smtClean="0">
                <a:solidFill>
                  <a:schemeClr val="bg1"/>
                </a:solidFill>
              </a:rPr>
              <a:t>encontro</a:t>
            </a:r>
            <a:endParaRPr lang="en-US" sz="2400" b="1" dirty="0" smtClean="0">
              <a:solidFill>
                <a:schemeClr val="bg1"/>
              </a:solidFill>
            </a:endParaRPr>
          </a:p>
          <a:p>
            <a:endParaRPr lang="pt-BR" sz="2400" b="1" dirty="0" smtClean="0">
              <a:solidFill>
                <a:schemeClr val="bg1"/>
              </a:solidFill>
            </a:endParaRPr>
          </a:p>
        </p:txBody>
      </p:sp>
      <p:sp>
        <p:nvSpPr>
          <p:cNvPr id="9" name="CaixaDeTexto 8"/>
          <p:cNvSpPr txBox="1"/>
          <p:nvPr/>
        </p:nvSpPr>
        <p:spPr>
          <a:xfrm>
            <a:off x="428596" y="1428736"/>
            <a:ext cx="8286808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lnSpc>
                <a:spcPct val="130000"/>
              </a:lnSpc>
              <a:spcBef>
                <a:spcPts val="400"/>
              </a:spcBef>
              <a:spcAft>
                <a:spcPts val="1200"/>
              </a:spcAft>
              <a:buClrTx/>
              <a:buSzPct val="100000"/>
              <a:buFont typeface="Arial"/>
              <a:buChar char="•"/>
              <a:tabLst/>
            </a:pP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vocês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acharam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atividade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hoje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?</a:t>
            </a:r>
          </a:p>
          <a:p>
            <a:pPr marL="342900" indent="-342900" algn="just">
              <a:lnSpc>
                <a:spcPct val="130000"/>
              </a:lnSpc>
              <a:spcBef>
                <a:spcPts val="400"/>
              </a:spcBef>
              <a:spcAft>
                <a:spcPts val="1200"/>
              </a:spcAft>
              <a:buClrTx/>
              <a:buSzPct val="100000"/>
              <a:buFont typeface="Arial"/>
              <a:buChar char="•"/>
              <a:tabLst/>
            </a:pP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Além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das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competências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básicas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leitura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interpretação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diferentes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tipos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texto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outras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competências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alunos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mobilizam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uma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atividade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onde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têm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a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oportunidade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construir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infográficos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?</a:t>
            </a:r>
          </a:p>
          <a:p>
            <a:pPr marL="342900" indent="-342900" algn="just">
              <a:lnSpc>
                <a:spcPct val="130000"/>
              </a:lnSpc>
              <a:spcBef>
                <a:spcPts val="400"/>
              </a:spcBef>
              <a:spcAft>
                <a:spcPts val="1200"/>
              </a:spcAft>
              <a:buClrTx/>
              <a:buSzPct val="100000"/>
              <a:buFont typeface="Arial"/>
              <a:buChar char="•"/>
              <a:tabLst/>
            </a:pP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Vocês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entenderam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como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utilizar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o software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PiktoChart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?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Conhecem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outros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softwares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tenham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esta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mesma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intencionalidade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?</a:t>
            </a:r>
          </a:p>
          <a:p>
            <a:pPr marL="342900" indent="-342900" algn="just">
              <a:lnSpc>
                <a:spcPct val="130000"/>
              </a:lnSpc>
              <a:spcBef>
                <a:spcPts val="400"/>
              </a:spcBef>
              <a:spcAft>
                <a:spcPts val="1200"/>
              </a:spcAft>
              <a:buSzPct val="100000"/>
              <a:buFont typeface="Arial"/>
              <a:buChar char="•"/>
            </a:pP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Como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podemos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trabalhar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com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infográficos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se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não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tivermos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computadores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acesso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à Internet?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428596" y="538443"/>
            <a:ext cx="82868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solidFill>
                  <a:schemeClr val="bg1"/>
                </a:solidFill>
              </a:rPr>
              <a:t>Síntese</a:t>
            </a:r>
            <a:r>
              <a:rPr lang="en-US" sz="2400" b="1" dirty="0" smtClean="0">
                <a:solidFill>
                  <a:schemeClr val="bg1"/>
                </a:solidFill>
              </a:rPr>
              <a:t> e </a:t>
            </a:r>
            <a:r>
              <a:rPr lang="en-US" sz="2400" b="1" dirty="0" err="1" smtClean="0">
                <a:solidFill>
                  <a:schemeClr val="bg1"/>
                </a:solidFill>
              </a:rPr>
              <a:t>avaliação</a:t>
            </a:r>
            <a:r>
              <a:rPr lang="en-US" sz="2400" b="1" dirty="0" smtClean="0">
                <a:solidFill>
                  <a:schemeClr val="bg1"/>
                </a:solidFill>
              </a:rPr>
              <a:t> do </a:t>
            </a:r>
            <a:r>
              <a:rPr lang="en-US" sz="2400" b="1" dirty="0" err="1" smtClean="0">
                <a:solidFill>
                  <a:schemeClr val="bg1"/>
                </a:solidFill>
              </a:rPr>
              <a:t>encontro</a:t>
            </a:r>
            <a:endParaRPr lang="en-US" sz="2400" b="1" dirty="0" smtClean="0">
              <a:solidFill>
                <a:schemeClr val="bg1"/>
              </a:solidFill>
            </a:endParaRPr>
          </a:p>
          <a:p>
            <a:endParaRPr lang="pt-BR" sz="2400" b="1" dirty="0" smtClean="0">
              <a:solidFill>
                <a:schemeClr val="bg1"/>
              </a:solidFill>
            </a:endParaRPr>
          </a:p>
        </p:txBody>
      </p:sp>
      <p:sp>
        <p:nvSpPr>
          <p:cNvPr id="9" name="CaixaDeTexto 8"/>
          <p:cNvSpPr txBox="1"/>
          <p:nvPr/>
        </p:nvSpPr>
        <p:spPr>
          <a:xfrm>
            <a:off x="428596" y="1428736"/>
            <a:ext cx="8286808" cy="26981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lnSpc>
                <a:spcPct val="130000"/>
              </a:lnSpc>
              <a:spcBef>
                <a:spcPts val="400"/>
              </a:spcBef>
              <a:spcAft>
                <a:spcPts val="1200"/>
              </a:spcAft>
              <a:buClrTx/>
              <a:buSzPct val="100000"/>
              <a:buFont typeface="Arial"/>
              <a:buChar char="•"/>
              <a:tabLst/>
            </a:pP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Vocês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conseguiram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planejar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uma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atividade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interessante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para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ser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vivenciada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pelos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alunos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?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Esta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atividade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traz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temas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atuais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tenham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significado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para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a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vida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deles?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Eles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terão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a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oportunidade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compartilhar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resultados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com a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comunidade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escolar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ou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externa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onde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é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valorizado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exercício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cidadania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?</a:t>
            </a:r>
          </a:p>
          <a:p>
            <a:pPr marL="342900" indent="-342900" algn="just">
              <a:lnSpc>
                <a:spcPct val="130000"/>
              </a:lnSpc>
              <a:spcBef>
                <a:spcPts val="400"/>
              </a:spcBef>
              <a:spcAft>
                <a:spcPts val="1200"/>
              </a:spcAft>
              <a:buClrTx/>
              <a:buSzPct val="100000"/>
              <a:buFont typeface="Arial"/>
              <a:buChar char="•"/>
              <a:tabLst/>
            </a:pP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Agora,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para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finalizar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vamos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preencher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a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Avaliação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Encontro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?</a:t>
            </a:r>
            <a:endParaRPr lang="pt-BR" sz="20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428596" y="538443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1"/>
                </a:solidFill>
              </a:rPr>
              <a:t>Apresentação conceitual e técnica</a:t>
            </a:r>
          </a:p>
        </p:txBody>
      </p:sp>
      <p:sp>
        <p:nvSpPr>
          <p:cNvPr id="8" name="TextBox 2"/>
          <p:cNvSpPr/>
          <p:nvPr/>
        </p:nvSpPr>
        <p:spPr>
          <a:xfrm>
            <a:off x="500034" y="1249620"/>
            <a:ext cx="8208962" cy="496546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marL="342900" indent="-342900" algn="just">
              <a:spcBef>
                <a:spcPts val="400"/>
              </a:spcBef>
              <a:buSzPct val="100000"/>
              <a:buFont typeface="Arial"/>
              <a:buChar char="•"/>
            </a:pPr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</a:rPr>
              <a:t>Como vocês podem ver, a linguagem oral antecede a linguagem visual, que por sua vez precede a linguagem escrita, ou seja, o homem, após aprender a falar, começou a desenhar.</a:t>
            </a:r>
          </a:p>
          <a:p>
            <a:pPr marL="342900" indent="-342900" algn="just">
              <a:spcBef>
                <a:spcPts val="400"/>
              </a:spcBef>
              <a:buSzPct val="100000"/>
              <a:buFont typeface="Arial"/>
              <a:buChar char="•"/>
            </a:pPr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</a:rPr>
              <a:t>A escrita só surgiu posteriormente, após o domínio da técnica visual.</a:t>
            </a:r>
          </a:p>
          <a:p>
            <a:pPr marL="342900" indent="-342900" algn="just">
              <a:spcBef>
                <a:spcPts val="400"/>
              </a:spcBef>
              <a:buSzPct val="100000"/>
              <a:buFont typeface="Arial"/>
              <a:buChar char="•"/>
            </a:pPr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</a:rPr>
              <a:t>Os primeiros tipos de desenhos, com objetivo informativo, foram os mapas que reproduziam o espaço de determinado local. No Egito, foram encontrados mapas feitos em papiro, datados do ano 1320 a.C.</a:t>
            </a:r>
          </a:p>
          <a:p>
            <a:pPr marL="342900" indent="-342900" algn="just">
              <a:spcBef>
                <a:spcPts val="400"/>
              </a:spcBef>
              <a:buSzPct val="100000"/>
              <a:buFont typeface="Arial"/>
              <a:buChar char="•"/>
            </a:pPr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</a:rPr>
              <a:t>Mas, foi com a criação da prensa, por Gutenberg (1454), que a comunicação escrita se popularizou sendo que as imagens continuaram a ser fabricadas em xilogravura. </a:t>
            </a:r>
          </a:p>
          <a:p>
            <a:pPr marL="342900" indent="-342900" algn="just">
              <a:spcBef>
                <a:spcPts val="400"/>
              </a:spcBef>
              <a:buSzPct val="100000"/>
              <a:buFont typeface="Arial"/>
              <a:buChar char="•"/>
            </a:pPr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</a:rPr>
              <a:t>A comunicação visual foi melhorar a sua qualidade entre os Séculos VI e XVIII, com o auxílio da técnica de gravação em metal chamada de </a:t>
            </a:r>
            <a:r>
              <a:rPr lang="pt-BR" sz="2000" dirty="0" err="1" smtClean="0">
                <a:solidFill>
                  <a:schemeClr val="tx2">
                    <a:lumMod val="75000"/>
                  </a:schemeClr>
                </a:solidFill>
              </a:rPr>
              <a:t>calcografia</a:t>
            </a:r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  <a:p>
            <a:pPr marL="342900" indent="-342900" algn="just">
              <a:spcBef>
                <a:spcPts val="400"/>
              </a:spcBef>
              <a:buSzPct val="100000"/>
              <a:buFont typeface="Arial"/>
              <a:buChar char="•"/>
            </a:pPr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</a:rPr>
              <a:t>A partir do Século XIX, a fotografia também contribuiu para melhorar a qualidade visual dos materiais impressos.</a:t>
            </a:r>
            <a:endParaRPr lang="pt-BR" sz="2000" dirty="0" err="1" smtClean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428596" y="538443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1"/>
                </a:solidFill>
              </a:rPr>
              <a:t>Apresentação conceitual e técnica</a:t>
            </a:r>
          </a:p>
        </p:txBody>
      </p:sp>
      <p:pic>
        <p:nvPicPr>
          <p:cNvPr id="5" name="Placeholder 3" descr="Espaço Reservado para Conteúdo 3"/>
          <p:cNvPicPr>
            <a:picLocks noGrp="1" noChangeAspect="1"/>
          </p:cNvPicPr>
          <p:nvPr/>
        </p:nvPicPr>
        <p:blipFill>
          <a:blip r:embed="rId2">
            <a:lum/>
          </a:blip>
          <a:stretch>
            <a:fillRect/>
          </a:stretch>
        </p:blipFill>
        <p:spPr>
          <a:xfrm>
            <a:off x="3566373" y="1172752"/>
            <a:ext cx="4720403" cy="5113768"/>
          </a:xfrm>
          <a:prstGeom prst="rect">
            <a:avLst/>
          </a:prstGeom>
        </p:spPr>
      </p:pic>
      <p:sp>
        <p:nvSpPr>
          <p:cNvPr id="6" name="TextBox 3"/>
          <p:cNvSpPr/>
          <p:nvPr/>
        </p:nvSpPr>
        <p:spPr>
          <a:xfrm>
            <a:off x="745019" y="2852937"/>
            <a:ext cx="2398221" cy="1323439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1">
            <a:spAutoFit/>
          </a:bodyPr>
          <a:lstStyle/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Mapa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metrô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Londres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datada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1933, um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clássico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Infografia</a:t>
            </a:r>
            <a:endParaRPr lang="en-US" sz="20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428596" y="538443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1"/>
                </a:solidFill>
              </a:rPr>
              <a:t>Apresentação conceitual e técnica</a:t>
            </a: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57200" y="1411062"/>
            <a:ext cx="8229600" cy="2732318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</a:rPr>
              <a:t>A </a:t>
            </a:r>
            <a:r>
              <a:rPr lang="pt-BR" sz="2000" dirty="0" err="1" smtClean="0">
                <a:solidFill>
                  <a:schemeClr val="tx2">
                    <a:lumMod val="75000"/>
                  </a:schemeClr>
                </a:solidFill>
              </a:rPr>
              <a:t>infografia</a:t>
            </a:r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</a:rPr>
              <a:t> moderna tem inspiração nos desenhos que acompanham as informações militares produzidas pela NASA, como forma de ilustração.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pt-BR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</a:rPr>
              <a:t>Mas, foi na década de 1980 que essas inovações ganharam as páginas dos veículos impressos. Isso ocorreu pela popularização da informática, em especial, o surgimento da Apple, e consequentemente o computador Macintosh, como ferramenta primordial para designers e ilustradores gráficos.</a:t>
            </a:r>
          </a:p>
        </p:txBody>
      </p:sp>
      <p:sp>
        <p:nvSpPr>
          <p:cNvPr id="6" name="TextBox 4"/>
          <p:cNvSpPr/>
          <p:nvPr/>
        </p:nvSpPr>
        <p:spPr>
          <a:xfrm>
            <a:off x="3185238" y="4077072"/>
            <a:ext cx="2886959" cy="1426031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algn="just">
              <a:spcBef>
                <a:spcPts val="400"/>
              </a:spcBef>
            </a:pP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Então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vem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as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perguntas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:</a:t>
            </a:r>
          </a:p>
          <a:p>
            <a:pPr algn="just">
              <a:spcBef>
                <a:spcPts val="400"/>
              </a:spcBef>
            </a:pP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é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Infografia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?</a:t>
            </a:r>
          </a:p>
          <a:p>
            <a:pPr algn="just">
              <a:spcBef>
                <a:spcPts val="400"/>
              </a:spcBef>
            </a:pP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Como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utilizar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este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recurso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maneira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eficiente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428596" y="538443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1"/>
                </a:solidFill>
              </a:rPr>
              <a:t>Apresentação conceitual e técnica</a:t>
            </a: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500034" y="1328794"/>
            <a:ext cx="8229600" cy="4600536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/>
          <a:lstStyle/>
          <a:p>
            <a:pPr marL="177800" marR="0" lvl="0" indent="-177800" algn="just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/>
            </a:pPr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</a:rPr>
              <a:t>Há diversas formas de conceituar a </a:t>
            </a:r>
            <a:r>
              <a:rPr lang="pt-BR" sz="2000" b="1" dirty="0" err="1" smtClean="0">
                <a:solidFill>
                  <a:schemeClr val="tx2">
                    <a:lumMod val="75000"/>
                  </a:schemeClr>
                </a:solidFill>
              </a:rPr>
              <a:t>infografia</a:t>
            </a:r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</a:rPr>
              <a:t>, mas vamos começar pelo próprio significado da palavra. A expressão vem do termo inglês </a:t>
            </a:r>
            <a:r>
              <a:rPr lang="pt-BR" sz="2000" i="1" dirty="0" err="1" smtClean="0">
                <a:solidFill>
                  <a:schemeClr val="tx2">
                    <a:lumMod val="75000"/>
                  </a:schemeClr>
                </a:solidFill>
              </a:rPr>
              <a:t>infographic</a:t>
            </a:r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</a:rPr>
              <a:t>, uma redução de “</a:t>
            </a:r>
            <a:r>
              <a:rPr lang="pt-BR" sz="2000" dirty="0" err="1" smtClean="0">
                <a:solidFill>
                  <a:schemeClr val="tx2">
                    <a:lumMod val="75000"/>
                  </a:schemeClr>
                </a:solidFill>
              </a:rPr>
              <a:t>information</a:t>
            </a:r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pt-BR" sz="2000" dirty="0" err="1" smtClean="0">
                <a:solidFill>
                  <a:schemeClr val="tx2">
                    <a:lumMod val="75000"/>
                  </a:schemeClr>
                </a:solidFill>
              </a:rPr>
              <a:t>graphic</a:t>
            </a:r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</a:rPr>
              <a:t>”, que significa </a:t>
            </a:r>
            <a:r>
              <a:rPr lang="pt-BR" sz="2000" b="1" dirty="0" smtClean="0">
                <a:solidFill>
                  <a:schemeClr val="tx2">
                    <a:lumMod val="75000"/>
                  </a:schemeClr>
                </a:solidFill>
              </a:rPr>
              <a:t>informação gráfica</a:t>
            </a:r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/>
            </a:pPr>
            <a:endParaRPr lang="pt-BR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177800" marR="0" lvl="0" indent="-177800" algn="just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/>
            </a:pPr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</a:rPr>
              <a:t>Em português, o termo “</a:t>
            </a:r>
            <a:r>
              <a:rPr lang="pt-BR" sz="2000" b="1" dirty="0" smtClean="0">
                <a:solidFill>
                  <a:schemeClr val="tx2">
                    <a:lumMod val="75000"/>
                  </a:schemeClr>
                </a:solidFill>
              </a:rPr>
              <a:t>grafia</a:t>
            </a:r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</a:rPr>
              <a:t>” quer dizer escrita ou registro e “</a:t>
            </a:r>
            <a:r>
              <a:rPr lang="pt-BR" sz="2000" b="1" dirty="0" err="1" smtClean="0">
                <a:solidFill>
                  <a:schemeClr val="tx2">
                    <a:lumMod val="75000"/>
                  </a:schemeClr>
                </a:solidFill>
              </a:rPr>
              <a:t>info</a:t>
            </a:r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</a:rPr>
              <a:t>” remete a informação. Desta construção, diz-se que </a:t>
            </a:r>
            <a:r>
              <a:rPr lang="pt-BR" sz="2000" b="1" dirty="0" smtClean="0">
                <a:solidFill>
                  <a:schemeClr val="tx2">
                    <a:lumMod val="75000"/>
                  </a:schemeClr>
                </a:solidFill>
              </a:rPr>
              <a:t>infográfico</a:t>
            </a:r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</a:rPr>
              <a:t> é “</a:t>
            </a:r>
            <a:r>
              <a:rPr lang="pt-BR" sz="2000" b="1" dirty="0" smtClean="0">
                <a:solidFill>
                  <a:schemeClr val="tx2">
                    <a:lumMod val="75000"/>
                  </a:schemeClr>
                </a:solidFill>
              </a:rPr>
              <a:t>informação + gráfico</a:t>
            </a:r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</a:rPr>
              <a:t>”, geralmente interpretado como uma </a:t>
            </a:r>
            <a:r>
              <a:rPr lang="pt-BR" sz="2000" b="1" dirty="0" smtClean="0">
                <a:solidFill>
                  <a:schemeClr val="tx2">
                    <a:lumMod val="75000"/>
                  </a:schemeClr>
                </a:solidFill>
              </a:rPr>
              <a:t>imagem acompanhada de texto</a:t>
            </a:r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pt-BR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177800" marR="0" lvl="0" indent="-177800" algn="just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/>
            </a:pPr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</a:rPr>
              <a:t>Precisamos acrescentar a este conceito que </a:t>
            </a:r>
            <a:r>
              <a:rPr lang="pt-BR" sz="2000" b="1" dirty="0" smtClean="0">
                <a:solidFill>
                  <a:schemeClr val="tx2">
                    <a:lumMod val="75000"/>
                  </a:schemeClr>
                </a:solidFill>
              </a:rPr>
              <a:t>não basta a simples representação visual da informação. É necessário “dar vida a informação” ou “contextualizá-la” para que o leitor seja capaz de compreender algo com significado</a:t>
            </a:r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</a:rPr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428596" y="538443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1"/>
                </a:solidFill>
              </a:rPr>
              <a:t>Apresentação conceitual e técnica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142844" y="1066159"/>
            <a:ext cx="8229600" cy="505453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Antes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prosseguirmos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vamos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ver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alguns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bons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exemplos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infográficos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</p:txBody>
      </p:sp>
      <p:pic>
        <p:nvPicPr>
          <p:cNvPr id="7" name="Placeholder 3" descr="Espaço Reservado para Conteúdo 3"/>
          <p:cNvPicPr>
            <a:picLocks noGrp="1" noChangeAspect="1"/>
          </p:cNvPicPr>
          <p:nvPr/>
        </p:nvPicPr>
        <p:blipFill>
          <a:blip r:embed="rId2">
            <a:lum/>
          </a:blip>
          <a:stretch>
            <a:fillRect/>
          </a:stretch>
        </p:blipFill>
        <p:spPr>
          <a:xfrm>
            <a:off x="493066" y="1638203"/>
            <a:ext cx="2182600" cy="4076813"/>
          </a:xfrm>
          <a:prstGeom prst="rect">
            <a:avLst/>
          </a:prstGeom>
        </p:spPr>
      </p:pic>
      <p:pic>
        <p:nvPicPr>
          <p:cNvPr id="8" name="Placeholder 3" descr="Imagem 4"/>
          <p:cNvPicPr>
            <a:picLocks noGrp="1" noChangeAspect="1"/>
          </p:cNvPicPr>
          <p:nvPr/>
        </p:nvPicPr>
        <p:blipFill>
          <a:blip r:embed="rId3">
            <a:lum/>
          </a:blip>
          <a:stretch>
            <a:fillRect/>
          </a:stretch>
        </p:blipFill>
        <p:spPr>
          <a:xfrm>
            <a:off x="3635892" y="1936923"/>
            <a:ext cx="4693423" cy="3349465"/>
          </a:xfrm>
          <a:prstGeom prst="rect">
            <a:avLst/>
          </a:prstGeom>
          <a:ln>
            <a:noFill/>
          </a:ln>
        </p:spPr>
      </p:pic>
      <p:sp>
        <p:nvSpPr>
          <p:cNvPr id="10" name="TextBox 4"/>
          <p:cNvSpPr/>
          <p:nvPr/>
        </p:nvSpPr>
        <p:spPr>
          <a:xfrm>
            <a:off x="357158" y="5786454"/>
            <a:ext cx="3643306" cy="707886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400" dirty="0" smtClean="0">
                <a:solidFill>
                  <a:schemeClr val="tx2">
                    <a:lumMod val="75000"/>
                  </a:schemeClr>
                </a:solidFill>
                <a:hlinkClick r:id="rId4"/>
              </a:rPr>
              <a:t>http://www.pf.hienadepressiva.com.br/2012/08/o-que-acontece-em-1-minuto.html</a:t>
            </a:r>
            <a:endParaRPr lang="en-US" sz="14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0" indent="0" algn="l"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1200" b="0" i="0" kern="1200" baseline="0" dirty="0" smtClean="0">
              <a:solidFill>
                <a:srgbClr val="000000"/>
              </a:solidFill>
              <a:uFill>
                <a:solidFill>
                  <a:srgbClr val="000000"/>
                </a:solidFill>
              </a:uFill>
              <a:latin typeface="Calibri" charset="0"/>
            </a:endParaRPr>
          </a:p>
        </p:txBody>
      </p:sp>
      <p:sp>
        <p:nvSpPr>
          <p:cNvPr id="11" name="Rectangle Custom 5"/>
          <p:cNvSpPr/>
          <p:nvPr/>
        </p:nvSpPr>
        <p:spPr>
          <a:xfrm>
            <a:off x="4833731" y="5373216"/>
            <a:ext cx="3595921" cy="523220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none" lIns="91440" tIns="45720" rIns="91440" bIns="45720" anchor="t" anchorCtr="0">
            <a:spAutoFit/>
          </a:bodyPr>
          <a:lstStyle/>
          <a:p>
            <a:pPr marL="0" indent="0" algn="l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400" dirty="0" smtClean="0">
                <a:solidFill>
                  <a:schemeClr val="tx2">
                    <a:lumMod val="75000"/>
                  </a:schemeClr>
                </a:solidFill>
                <a:hlinkClick r:id="rId5"/>
              </a:rPr>
              <a:t>http://wiki.colivre.net/Aurium/Vegetarianismo</a:t>
            </a:r>
            <a:endParaRPr lang="en-US" sz="14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0" indent="0" algn="l"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1400" b="0" i="0" kern="1200" baseline="0" dirty="0" smtClean="0">
              <a:solidFill>
                <a:srgbClr val="000000"/>
              </a:solidFill>
              <a:uFill>
                <a:solidFill>
                  <a:srgbClr val="000000"/>
                </a:solidFill>
              </a:uFill>
              <a:latin typeface="Calibri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2028</TotalTime>
  <Words>2968</Words>
  <Application>Microsoft Office PowerPoint</Application>
  <PresentationFormat>Apresentação no Ecrã (4:3)</PresentationFormat>
  <Paragraphs>228</Paragraphs>
  <Slides>47</Slides>
  <Notes>0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47</vt:i4>
      </vt:variant>
    </vt:vector>
  </HeadingPairs>
  <TitlesOfParts>
    <vt:vector size="51" baseType="lpstr">
      <vt:lpstr>Wingdings</vt:lpstr>
      <vt:lpstr>Arial</vt:lpstr>
      <vt:lpstr>Calibri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Augusto</dc:creator>
  <cp:lastModifiedBy>Ju Ribeiro</cp:lastModifiedBy>
  <cp:revision>122</cp:revision>
  <dcterms:created xsi:type="dcterms:W3CDTF">2013-06-26T20:31:07Z</dcterms:created>
  <dcterms:modified xsi:type="dcterms:W3CDTF">2014-06-18T12:44:42Z</dcterms:modified>
</cp:coreProperties>
</file>